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3" r:id="rId3"/>
    <p:sldMasterId id="2147483666" r:id="rId4"/>
    <p:sldMasterId id="2147483678" r:id="rId5"/>
    <p:sldMasterId id="2147483682" r:id="rId6"/>
    <p:sldMasterId id="2147483686" r:id="rId7"/>
    <p:sldMasterId id="2147483690" r:id="rId8"/>
    <p:sldMasterId id="2147483694" r:id="rId9"/>
    <p:sldMasterId id="2147483698" r:id="rId10"/>
    <p:sldMasterId id="2147483702" r:id="rId11"/>
    <p:sldMasterId id="2147483705" r:id="rId12"/>
    <p:sldMasterId id="2147483709" r:id="rId13"/>
    <p:sldMasterId id="2147483714" r:id="rId14"/>
    <p:sldMasterId id="2147483721" r:id="rId15"/>
    <p:sldMasterId id="2147483736" r:id="rId16"/>
    <p:sldMasterId id="2147483751" r:id="rId17"/>
    <p:sldMasterId id="2147483766" r:id="rId18"/>
    <p:sldMasterId id="2147483781" r:id="rId19"/>
    <p:sldMasterId id="2147483796" r:id="rId20"/>
  </p:sldMasterIdLst>
  <p:notesMasterIdLst>
    <p:notesMasterId r:id="rId22"/>
  </p:notesMasterIdLst>
  <p:handoutMasterIdLst>
    <p:handoutMasterId r:id="rId82"/>
  </p:handoutMasterIdLst>
  <p:sldIdLst>
    <p:sldId id="3760" r:id="rId21"/>
    <p:sldId id="3720" r:id="rId23"/>
    <p:sldId id="3694" r:id="rId24"/>
    <p:sldId id="3606" r:id="rId25"/>
    <p:sldId id="3607" r:id="rId26"/>
    <p:sldId id="3604" r:id="rId27"/>
    <p:sldId id="3758" r:id="rId28"/>
    <p:sldId id="3759" r:id="rId29"/>
    <p:sldId id="3598" r:id="rId30"/>
    <p:sldId id="3761" r:id="rId31"/>
    <p:sldId id="3630" r:id="rId32"/>
    <p:sldId id="3757" r:id="rId33"/>
    <p:sldId id="3498" r:id="rId34"/>
    <p:sldId id="3442" r:id="rId35"/>
    <p:sldId id="3474" r:id="rId36"/>
    <p:sldId id="3475" r:id="rId37"/>
    <p:sldId id="3620" r:id="rId38"/>
    <p:sldId id="3717" r:id="rId39"/>
    <p:sldId id="3776" r:id="rId40"/>
    <p:sldId id="3778" r:id="rId41"/>
    <p:sldId id="3491" r:id="rId42"/>
    <p:sldId id="3779" r:id="rId43"/>
    <p:sldId id="3780" r:id="rId44"/>
    <p:sldId id="3781" r:id="rId45"/>
    <p:sldId id="3634" r:id="rId46"/>
    <p:sldId id="3783" r:id="rId47"/>
    <p:sldId id="3784" r:id="rId48"/>
    <p:sldId id="3787" r:id="rId49"/>
    <p:sldId id="3635" r:id="rId50"/>
    <p:sldId id="3687" r:id="rId51"/>
    <p:sldId id="3685" r:id="rId52"/>
    <p:sldId id="3785" r:id="rId53"/>
    <p:sldId id="3691" r:id="rId54"/>
    <p:sldId id="3688" r:id="rId55"/>
    <p:sldId id="3770" r:id="rId56"/>
    <p:sldId id="3771" r:id="rId57"/>
    <p:sldId id="3772" r:id="rId58"/>
    <p:sldId id="3773" r:id="rId59"/>
    <p:sldId id="3774" r:id="rId60"/>
    <p:sldId id="3762" r:id="rId61"/>
    <p:sldId id="3763" r:id="rId62"/>
    <p:sldId id="3638" r:id="rId63"/>
    <p:sldId id="3639" r:id="rId64"/>
    <p:sldId id="3476" r:id="rId65"/>
    <p:sldId id="3515" r:id="rId66"/>
    <p:sldId id="3516" r:id="rId67"/>
    <p:sldId id="3517" r:id="rId68"/>
    <p:sldId id="3477" r:id="rId69"/>
    <p:sldId id="3479" r:id="rId70"/>
    <p:sldId id="3478" r:id="rId71"/>
    <p:sldId id="3480" r:id="rId72"/>
    <p:sldId id="3764" r:id="rId73"/>
    <p:sldId id="3594" r:id="rId74"/>
    <p:sldId id="3481" r:id="rId75"/>
    <p:sldId id="3482" r:id="rId76"/>
    <p:sldId id="3665" r:id="rId77"/>
    <p:sldId id="3591" r:id="rId78"/>
    <p:sldId id="3765" r:id="rId79"/>
    <p:sldId id="3492" r:id="rId80"/>
    <p:sldId id="3449" r:id="rId81"/>
  </p:sldIdLst>
  <p:sldSz cx="12858750" cy="7232650"/>
  <p:notesSz cx="9947275" cy="6858000"/>
  <p:custDataLst>
    <p:tags r:id="rId8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7540" indent="-1822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78255" indent="-3663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0240" indent="-5518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0955" indent="-7372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3460" algn="l" defTabSz="91313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0025" algn="l" defTabSz="91313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196590" algn="l" defTabSz="91313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3155" algn="l" defTabSz="91313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orient="horz" pos="4210" userDrawn="1">
          <p15:clr>
            <a:srgbClr val="A4A3A4"/>
          </p15:clr>
        </p15:guide>
        <p15:guide id="3" pos="4051" userDrawn="1">
          <p15:clr>
            <a:srgbClr val="A4A3A4"/>
          </p15:clr>
        </p15:guide>
        <p15:guide id="4" pos="557" userDrawn="1">
          <p15:clr>
            <a:srgbClr val="A4A3A4"/>
          </p15:clr>
        </p15:guide>
        <p15:guide id="5" pos="7497" userDrawn="1">
          <p15:clr>
            <a:srgbClr val="A4A3A4"/>
          </p15:clr>
        </p15:guide>
        <p15:guide id="6" pos="69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00"/>
    <a:srgbClr val="FE5817"/>
    <a:srgbClr val="C77609"/>
    <a:srgbClr val="F59817"/>
    <a:srgbClr val="4987D4"/>
    <a:srgbClr val="4280D4"/>
    <a:srgbClr val="5ED1E5"/>
    <a:srgbClr val="0673AE"/>
    <a:srgbClr val="33A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4" autoAdjust="0"/>
    <p:restoredTop sz="95317" autoAdjust="0"/>
  </p:normalViewPr>
  <p:slideViewPr>
    <p:cSldViewPr showGuides="1">
      <p:cViewPr varScale="1">
        <p:scale>
          <a:sx n="99" d="100"/>
          <a:sy n="99" d="100"/>
        </p:scale>
        <p:origin x="108" y="228"/>
      </p:cViewPr>
      <p:guideLst>
        <p:guide orient="horz" pos="346"/>
        <p:guide orient="horz" pos="4210"/>
        <p:guide pos="4051"/>
        <p:guide pos="557"/>
        <p:guide pos="7497"/>
        <p:guide pos="6913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6" Type="http://schemas.openxmlformats.org/officeDocument/2006/relationships/tags" Target="tags/tag34.xml"/><Relationship Id="rId85" Type="http://schemas.openxmlformats.org/officeDocument/2006/relationships/tableStyles" Target="tableStyles.xml"/><Relationship Id="rId84" Type="http://schemas.openxmlformats.org/officeDocument/2006/relationships/viewProps" Target="viewProps.xml"/><Relationship Id="rId83" Type="http://schemas.openxmlformats.org/officeDocument/2006/relationships/presProps" Target="presProps.xml"/><Relationship Id="rId82" Type="http://schemas.openxmlformats.org/officeDocument/2006/relationships/handoutMaster" Target="handoutMasters/handoutMaster1.xml"/><Relationship Id="rId81" Type="http://schemas.openxmlformats.org/officeDocument/2006/relationships/slide" Target="slides/slide60.xml"/><Relationship Id="rId80" Type="http://schemas.openxmlformats.org/officeDocument/2006/relationships/slide" Target="slides/slide59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58.xml"/><Relationship Id="rId78" Type="http://schemas.openxmlformats.org/officeDocument/2006/relationships/slide" Target="slides/slide57.xml"/><Relationship Id="rId77" Type="http://schemas.openxmlformats.org/officeDocument/2006/relationships/slide" Target="slides/slide56.xml"/><Relationship Id="rId76" Type="http://schemas.openxmlformats.org/officeDocument/2006/relationships/slide" Target="slides/slide55.xml"/><Relationship Id="rId75" Type="http://schemas.openxmlformats.org/officeDocument/2006/relationships/slide" Target="slides/slide54.xml"/><Relationship Id="rId74" Type="http://schemas.openxmlformats.org/officeDocument/2006/relationships/slide" Target="slides/slide53.xml"/><Relationship Id="rId73" Type="http://schemas.openxmlformats.org/officeDocument/2006/relationships/slide" Target="slides/slide52.xml"/><Relationship Id="rId72" Type="http://schemas.openxmlformats.org/officeDocument/2006/relationships/slide" Target="slides/slide51.xml"/><Relationship Id="rId71" Type="http://schemas.openxmlformats.org/officeDocument/2006/relationships/slide" Target="slides/slide50.xml"/><Relationship Id="rId70" Type="http://schemas.openxmlformats.org/officeDocument/2006/relationships/slide" Target="slides/slide49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8.xml"/><Relationship Id="rId68" Type="http://schemas.openxmlformats.org/officeDocument/2006/relationships/slide" Target="slides/slide47.xml"/><Relationship Id="rId67" Type="http://schemas.openxmlformats.org/officeDocument/2006/relationships/slide" Target="slides/slide46.xml"/><Relationship Id="rId66" Type="http://schemas.openxmlformats.org/officeDocument/2006/relationships/slide" Target="slides/slide45.xml"/><Relationship Id="rId65" Type="http://schemas.openxmlformats.org/officeDocument/2006/relationships/slide" Target="slides/slide44.xml"/><Relationship Id="rId64" Type="http://schemas.openxmlformats.org/officeDocument/2006/relationships/slide" Target="slides/slide43.xml"/><Relationship Id="rId63" Type="http://schemas.openxmlformats.org/officeDocument/2006/relationships/slide" Target="slides/slide42.xml"/><Relationship Id="rId62" Type="http://schemas.openxmlformats.org/officeDocument/2006/relationships/slide" Target="slides/slide41.xml"/><Relationship Id="rId61" Type="http://schemas.openxmlformats.org/officeDocument/2006/relationships/slide" Target="slides/slide40.xml"/><Relationship Id="rId60" Type="http://schemas.openxmlformats.org/officeDocument/2006/relationships/slide" Target="slides/slide3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8.xml"/><Relationship Id="rId58" Type="http://schemas.openxmlformats.org/officeDocument/2006/relationships/slide" Target="slides/slide37.xml"/><Relationship Id="rId57" Type="http://schemas.openxmlformats.org/officeDocument/2006/relationships/slide" Target="slides/slide36.xml"/><Relationship Id="rId56" Type="http://schemas.openxmlformats.org/officeDocument/2006/relationships/slide" Target="slides/slide35.xml"/><Relationship Id="rId55" Type="http://schemas.openxmlformats.org/officeDocument/2006/relationships/slide" Target="slides/slide34.xml"/><Relationship Id="rId54" Type="http://schemas.openxmlformats.org/officeDocument/2006/relationships/slide" Target="slides/slide33.xml"/><Relationship Id="rId53" Type="http://schemas.openxmlformats.org/officeDocument/2006/relationships/slide" Target="slides/slide32.xml"/><Relationship Id="rId52" Type="http://schemas.openxmlformats.org/officeDocument/2006/relationships/slide" Target="slides/slide31.xml"/><Relationship Id="rId51" Type="http://schemas.openxmlformats.org/officeDocument/2006/relationships/slide" Target="slides/slide30.xml"/><Relationship Id="rId50" Type="http://schemas.openxmlformats.org/officeDocument/2006/relationships/slide" Target="slides/slide2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8.xml"/><Relationship Id="rId48" Type="http://schemas.openxmlformats.org/officeDocument/2006/relationships/slide" Target="slides/slide27.xml"/><Relationship Id="rId47" Type="http://schemas.openxmlformats.org/officeDocument/2006/relationships/slide" Target="slides/slide26.xml"/><Relationship Id="rId46" Type="http://schemas.openxmlformats.org/officeDocument/2006/relationships/slide" Target="slides/slide25.xml"/><Relationship Id="rId45" Type="http://schemas.openxmlformats.org/officeDocument/2006/relationships/slide" Target="slides/slide24.xml"/><Relationship Id="rId44" Type="http://schemas.openxmlformats.org/officeDocument/2006/relationships/slide" Target="slides/slide23.xml"/><Relationship Id="rId43" Type="http://schemas.openxmlformats.org/officeDocument/2006/relationships/slide" Target="slides/slide22.xml"/><Relationship Id="rId42" Type="http://schemas.openxmlformats.org/officeDocument/2006/relationships/slide" Target="slides/slide21.xml"/><Relationship Id="rId41" Type="http://schemas.openxmlformats.org/officeDocument/2006/relationships/slide" Target="slides/slide20.xml"/><Relationship Id="rId40" Type="http://schemas.openxmlformats.org/officeDocument/2006/relationships/slide" Target="slides/slide1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8.xml"/><Relationship Id="rId38" Type="http://schemas.openxmlformats.org/officeDocument/2006/relationships/slide" Target="slides/slide17.xml"/><Relationship Id="rId37" Type="http://schemas.openxmlformats.org/officeDocument/2006/relationships/slide" Target="slides/slide16.xml"/><Relationship Id="rId36" Type="http://schemas.openxmlformats.org/officeDocument/2006/relationships/slide" Target="slides/slide15.xml"/><Relationship Id="rId35" Type="http://schemas.openxmlformats.org/officeDocument/2006/relationships/slide" Target="slides/slide14.xml"/><Relationship Id="rId34" Type="http://schemas.openxmlformats.org/officeDocument/2006/relationships/slide" Target="slides/slide13.xml"/><Relationship Id="rId33" Type="http://schemas.openxmlformats.org/officeDocument/2006/relationships/slide" Target="slides/slide12.xml"/><Relationship Id="rId32" Type="http://schemas.openxmlformats.org/officeDocument/2006/relationships/slide" Target="slides/slide11.xml"/><Relationship Id="rId31" Type="http://schemas.openxmlformats.org/officeDocument/2006/relationships/slide" Target="slides/slide10.xml"/><Relationship Id="rId30" Type="http://schemas.openxmlformats.org/officeDocument/2006/relationships/slide" Target="slides/slide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8" Type="http://schemas.openxmlformats.org/officeDocument/2006/relationships/slide" Target="slides/slide7.xml"/><Relationship Id="rId27" Type="http://schemas.openxmlformats.org/officeDocument/2006/relationships/slide" Target="slides/slide6.xml"/><Relationship Id="rId26" Type="http://schemas.openxmlformats.org/officeDocument/2006/relationships/slide" Target="slides/slide5.xml"/><Relationship Id="rId25" Type="http://schemas.openxmlformats.org/officeDocument/2006/relationships/slide" Target="slides/slide4.xml"/><Relationship Id="rId24" Type="http://schemas.openxmlformats.org/officeDocument/2006/relationships/slide" Target="slides/slide3.xml"/><Relationship Id="rId23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443967B-D74F-460A-BCEF-1B9D37BCFF7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038" y="6513513"/>
            <a:ext cx="431165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99B0F1F-0B36-4B11-ADA7-7BBB2F84559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165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0C66EDC-DE8D-4CD2-B52A-067B9C86B7BF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5363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165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ACC7213-0E8D-4BA7-9484-706D62474B1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339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0995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52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181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9650" algn="l" defTabSz="911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5580" algn="l" defTabSz="911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1510" algn="l" defTabSz="911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7440" algn="l" defTabSz="91186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126BB-0E5D-46C9-9C99-E9C252810DE9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1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沈建</a:t>
            </a:r>
            <a:r>
              <a:rPr lang="en-US" altLang="zh-CN" smtClean="0"/>
              <a:t>.</a:t>
            </a:r>
            <a:r>
              <a:rPr lang="zh-CN" altLang="en-US" smtClean="0"/>
              <a:t>体验性</a:t>
            </a:r>
            <a:r>
              <a:rPr lang="en-US" altLang="zh-CN" smtClean="0"/>
              <a:t>:</a:t>
            </a:r>
            <a:r>
              <a:rPr lang="zh-CN" altLang="en-US" smtClean="0"/>
              <a:t>学生主体参与的一个重要维度</a:t>
            </a:r>
            <a:r>
              <a:rPr lang="en-US" altLang="zh-CN" smtClean="0"/>
              <a:t>j).</a:t>
            </a:r>
            <a:r>
              <a:rPr lang="zh-CN" altLang="en-US" smtClean="0"/>
              <a:t>中国教  育学刊</a:t>
            </a:r>
            <a:r>
              <a:rPr lang="en-US" altLang="zh-CN" smtClean="0"/>
              <a:t>.2001(4):41.</a:t>
            </a:r>
            <a:endParaRPr lang="zh-CN" altLang="en-US" smtClean="0"/>
          </a:p>
        </p:txBody>
      </p:sp>
      <p:sp>
        <p:nvSpPr>
          <p:cNvPr id="171011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4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20A5505-4173-49FD-848D-5771FF5676B6}" type="slidenum">
              <a:rPr lang="zh-CN" altLang="en-US" sz="1200">
                <a:solidFill>
                  <a:srgbClr val="000000"/>
                </a:solidFill>
              </a:rPr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28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8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62F6EEF9-9A91-45A7-B426-38E0B7984E93}" type="slidenum">
              <a:rPr lang="zh-CN" altLang="en-US" smtClean="0">
                <a:ea typeface="微软雅黑 Light" panose="020B0502040204020203" charset="-122"/>
                <a:cs typeface="微软雅黑 Light" panose="020B0502040204020203" charset="-122"/>
              </a:rPr>
            </a:fld>
            <a:endParaRPr lang="en-US" altLang="zh-CN" smtClean="0"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28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8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62F6EEF9-9A91-45A7-B426-38E0B7984E93}" type="slidenum">
              <a:rPr lang="zh-CN" altLang="en-US" smtClean="0">
                <a:ea typeface="微软雅黑 Light" panose="020B0502040204020203" charset="-122"/>
                <a:cs typeface="微软雅黑 Light" panose="020B0502040204020203" charset="-122"/>
              </a:rPr>
            </a:fld>
            <a:endParaRPr lang="en-US" altLang="zh-CN" smtClean="0"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B64E0D-53DE-405B-A91E-AEE27816E66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979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987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4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96672A7E-A635-4D68-BE2E-9F9CEB8D3979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979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987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4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96672A7E-A635-4D68-BE2E-9F9CEB8D3979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B64E0D-53DE-405B-A91E-AEE27816E66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9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3" name="灯片编号占位符 3"/>
          <p:cNvSpPr txBox="1">
            <a:spLocks noGrp="1"/>
          </p:cNvSpPr>
          <p:nvPr/>
        </p:nvSpPr>
        <p:spPr bwMode="auto">
          <a:xfrm>
            <a:off x="3884303" y="8684685"/>
            <a:ext cx="2972603" cy="459316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37F35B7-CF22-4E2D-A789-8BFE600925C8}" type="slidenum">
              <a:rPr lang="zh-CN" altLang="en-US" sz="120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9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3" name="灯片编号占位符 3"/>
          <p:cNvSpPr txBox="1">
            <a:spLocks noGrp="1"/>
          </p:cNvSpPr>
          <p:nvPr/>
        </p:nvSpPr>
        <p:spPr bwMode="auto">
          <a:xfrm>
            <a:off x="3884303" y="8684685"/>
            <a:ext cx="2972603" cy="459316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37F35B7-CF22-4E2D-A789-8BFE600925C8}" type="slidenum">
              <a:rPr lang="zh-CN" altLang="en-US" sz="120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31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3123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2675996C-F9D3-49E6-8C52-84349EF747E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51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351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C4A0B9C4-5C65-4AAC-A426-266B11B5C54F}" type="slidenum">
              <a:rPr lang="zh-CN" altLang="en-US" smtClean="0">
                <a:ea typeface="宋体" panose="02010600030101010101" pitchFamily="2" charset="-122"/>
              </a:rPr>
            </a:fld>
            <a:endParaRPr lang="en-US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72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372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728B67AC-B07A-498F-86FD-D1E6494D67D6}" type="slidenum">
              <a:rPr lang="zh-CN" altLang="en-US" smtClean="0">
                <a:ea typeface="宋体" panose="02010600030101010101" pitchFamily="2" charset="-122"/>
              </a:rPr>
            </a:fld>
            <a:endParaRPr lang="en-US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B64E0D-53DE-405B-A91E-AEE27816E66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6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6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2A61845E-6CC4-4463-BBE1-C4171DF0306F}" type="slidenum">
              <a:rPr lang="zh-CN" altLang="en-US" smtClean="0">
                <a:ea typeface="微软雅黑 Light" panose="020B0502040204020203" charset="-122"/>
                <a:cs typeface="微软雅黑 Light" panose="020B0502040204020203" charset="-122"/>
              </a:rPr>
            </a:fld>
            <a:endParaRPr lang="en-US" altLang="zh-CN" smtClean="0"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8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8723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4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FE5CD3BD-644A-4B92-B0CF-D644EC51509D}" type="slidenum">
              <a:rPr lang="zh-CN" altLang="en-US" sz="1200">
                <a:solidFill>
                  <a:srgbClr val="000000"/>
                </a:solidFill>
              </a:rPr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B64E0D-53DE-405B-A91E-AEE27816E66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5634038" y="6513513"/>
            <a:ext cx="431165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B64E0D-53DE-405B-A91E-AEE27816E66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11619" name="灯片编号占位符 3"/>
          <p:cNvSpPr txBox="1">
            <a:spLocks noGrp="1"/>
          </p:cNvSpPr>
          <p:nvPr/>
        </p:nvSpPr>
        <p:spPr bwMode="auto">
          <a:xfrm>
            <a:off x="3884303" y="8684684"/>
            <a:ext cx="297260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73B64E0D-53DE-405B-A91E-AEE27816E660}" type="slidenum">
              <a:rPr lang="zh-CN" altLang="en-US" sz="120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en-US" altLang="zh-CN" sz="12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126BB-0E5D-46C9-9C99-E9C252810DE9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28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8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62F6EEF9-9A91-45A7-B426-38E0B7984E93}" type="slidenum">
              <a:rPr lang="zh-CN" altLang="en-US" smtClean="0">
                <a:ea typeface="微软雅黑 Light" panose="020B0502040204020203" charset="-122"/>
                <a:cs typeface="微软雅黑 Light" panose="020B0502040204020203" charset="-122"/>
              </a:rPr>
            </a:fld>
            <a:endParaRPr lang="en-US" altLang="zh-CN" smtClean="0"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163E1-F7B5-4E91-A7EB-F55C3D8D6C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9A0A-59D5-4C43-B2C7-FA0A626B50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F0D6-C67F-4813-B8BE-A1D40C15181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A2C81-BFBC-44BD-B2AA-452C3537818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8EE57-47C5-4FCF-A347-4424B62D7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1AEB5-AEF6-4E2A-8205-D8EAD00DC92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34" y="482177"/>
            <a:ext cx="4147281" cy="1687618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63" y="1041388"/>
            <a:ext cx="6509743" cy="5139869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34" y="2169795"/>
            <a:ext cx="4147281" cy="4019814"/>
          </a:xfrm>
        </p:spPr>
        <p:txBody>
          <a:bodyPr/>
          <a:lstStyle>
            <a:lvl1pPr marL="0" indent="0">
              <a:buNone/>
              <a:defRPr sz="1700"/>
            </a:lvl1pPr>
            <a:lvl2pPr marL="480695" indent="0">
              <a:buNone/>
              <a:defRPr sz="1500"/>
            </a:lvl2pPr>
            <a:lvl3pPr marL="962025" indent="0">
              <a:buNone/>
              <a:defRPr sz="1300"/>
            </a:lvl3pPr>
            <a:lvl4pPr marL="1442720" indent="0">
              <a:buNone/>
              <a:defRPr sz="1100"/>
            </a:lvl4pPr>
            <a:lvl5pPr marL="1924050" indent="0">
              <a:buNone/>
              <a:defRPr sz="1100"/>
            </a:lvl5pPr>
            <a:lvl6pPr marL="2404745" indent="0">
              <a:buNone/>
              <a:defRPr sz="1100"/>
            </a:lvl6pPr>
            <a:lvl7pPr marL="2885440" indent="0">
              <a:buNone/>
              <a:defRPr sz="1100"/>
            </a:lvl7pPr>
            <a:lvl8pPr marL="3366770" indent="0">
              <a:buNone/>
              <a:defRPr sz="1100"/>
            </a:lvl8pPr>
            <a:lvl9pPr marL="384746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6276-773F-46D7-B49E-22AE7A50553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6AE90-68DC-4E02-8075-F5FB25ECA03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34" y="482177"/>
            <a:ext cx="4147281" cy="1687618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63" y="1041388"/>
            <a:ext cx="6509743" cy="5139869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0695" indent="0">
              <a:buNone/>
              <a:defRPr sz="3000"/>
            </a:lvl2pPr>
            <a:lvl3pPr marL="962025" indent="0">
              <a:buNone/>
              <a:defRPr sz="2500"/>
            </a:lvl3pPr>
            <a:lvl4pPr marL="1442720" indent="0">
              <a:buNone/>
              <a:defRPr sz="2100"/>
            </a:lvl4pPr>
            <a:lvl5pPr marL="1924050" indent="0">
              <a:buNone/>
              <a:defRPr sz="2100"/>
            </a:lvl5pPr>
            <a:lvl6pPr marL="2404745" indent="0">
              <a:buNone/>
              <a:defRPr sz="2100"/>
            </a:lvl6pPr>
            <a:lvl7pPr marL="2885440" indent="0">
              <a:buNone/>
              <a:defRPr sz="2100"/>
            </a:lvl7pPr>
            <a:lvl8pPr marL="3366770" indent="0">
              <a:buNone/>
              <a:defRPr sz="2100"/>
            </a:lvl8pPr>
            <a:lvl9pPr marL="3847465" indent="0">
              <a:buNone/>
              <a:defRPr sz="21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34" y="2169795"/>
            <a:ext cx="4147281" cy="4019814"/>
          </a:xfrm>
        </p:spPr>
        <p:txBody>
          <a:bodyPr/>
          <a:lstStyle>
            <a:lvl1pPr marL="0" indent="0">
              <a:buNone/>
              <a:defRPr sz="1700"/>
            </a:lvl1pPr>
            <a:lvl2pPr marL="480695" indent="0">
              <a:buNone/>
              <a:defRPr sz="1500"/>
            </a:lvl2pPr>
            <a:lvl3pPr marL="962025" indent="0">
              <a:buNone/>
              <a:defRPr sz="1300"/>
            </a:lvl3pPr>
            <a:lvl4pPr marL="1442720" indent="0">
              <a:buNone/>
              <a:defRPr sz="1100"/>
            </a:lvl4pPr>
            <a:lvl5pPr marL="1924050" indent="0">
              <a:buNone/>
              <a:defRPr sz="1100"/>
            </a:lvl5pPr>
            <a:lvl6pPr marL="2404745" indent="0">
              <a:buNone/>
              <a:defRPr sz="1100"/>
            </a:lvl6pPr>
            <a:lvl7pPr marL="2885440" indent="0">
              <a:buNone/>
              <a:defRPr sz="1100"/>
            </a:lvl7pPr>
            <a:lvl8pPr marL="3366770" indent="0">
              <a:buNone/>
              <a:defRPr sz="1100"/>
            </a:lvl8pPr>
            <a:lvl9pPr marL="384746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4744B-4D47-4976-8D31-03DB4CDD639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D8BB-6C5E-4CF3-B24F-49DD5855429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B2520-1972-48F7-BE67-CAD922347CD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83B8-9A14-4CA7-BC2A-766389E2E61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59" y="385071"/>
            <a:ext cx="8157269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C66F-5EA2-491F-8FC6-57B278B1C61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3B685-1EF5-4198-9012-B0174F2AE45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542" y="2246814"/>
            <a:ext cx="10929686" cy="155033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9083" y="4098502"/>
            <a:ext cx="9000623" cy="1848344"/>
          </a:xfrm>
        </p:spPr>
        <p:txBody>
          <a:bodyPr/>
          <a:lstStyle>
            <a:lvl1pPr marL="0" indent="0" algn="ctr">
              <a:buNone/>
              <a:defRPr/>
            </a:lvl1pPr>
            <a:lvl2pPr marL="480695" indent="0" algn="ctr">
              <a:buNone/>
              <a:defRPr/>
            </a:lvl2pPr>
            <a:lvl3pPr marL="962025" indent="0" algn="ctr">
              <a:buNone/>
              <a:defRPr/>
            </a:lvl3pPr>
            <a:lvl4pPr marL="1442720" indent="0" algn="ctr">
              <a:buNone/>
              <a:defRPr/>
            </a:lvl4pPr>
            <a:lvl5pPr marL="1924050" indent="0" algn="ctr">
              <a:buNone/>
              <a:defRPr/>
            </a:lvl5pPr>
            <a:lvl6pPr marL="2404745" indent="0" algn="ctr">
              <a:buNone/>
              <a:defRPr/>
            </a:lvl6pPr>
            <a:lvl7pPr marL="2885440" indent="0" algn="ctr">
              <a:buNone/>
              <a:defRPr/>
            </a:lvl7pPr>
            <a:lvl8pPr marL="3366770" indent="0" algn="ctr">
              <a:buNone/>
              <a:defRPr/>
            </a:lvl8pPr>
            <a:lvl9pPr marL="384746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9EDC-32C2-47BC-AAF1-369FB6685AE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C19E9-B285-46A9-AC08-785B0AC653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443" y="4647667"/>
            <a:ext cx="10929685" cy="143648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6443" y="3065506"/>
            <a:ext cx="10929685" cy="1582142"/>
          </a:xfrm>
        </p:spPr>
        <p:txBody>
          <a:bodyPr anchor="b"/>
          <a:lstStyle>
            <a:lvl1pPr marL="0" indent="0">
              <a:buNone/>
              <a:defRPr sz="2100"/>
            </a:lvl1pPr>
            <a:lvl2pPr marL="480695" indent="0">
              <a:buNone/>
              <a:defRPr sz="1900"/>
            </a:lvl2pPr>
            <a:lvl3pPr marL="962025" indent="0">
              <a:buNone/>
              <a:defRPr sz="1700"/>
            </a:lvl3pPr>
            <a:lvl4pPr marL="1442720" indent="0">
              <a:buNone/>
              <a:defRPr sz="1500"/>
            </a:lvl4pPr>
            <a:lvl5pPr marL="1924050" indent="0">
              <a:buNone/>
              <a:defRPr sz="1500"/>
            </a:lvl5pPr>
            <a:lvl6pPr marL="2404745" indent="0">
              <a:buNone/>
              <a:defRPr sz="1500"/>
            </a:lvl6pPr>
            <a:lvl7pPr marL="2885440" indent="0">
              <a:buNone/>
              <a:defRPr sz="1500"/>
            </a:lvl7pPr>
            <a:lvl8pPr marL="3366770" indent="0">
              <a:buNone/>
              <a:defRPr sz="1500"/>
            </a:lvl8pPr>
            <a:lvl9pPr marL="3847465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EB1DF-277F-4EB8-8765-3578AB8EF5A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160" y="1925358"/>
            <a:ext cx="5464006" cy="458905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8916" y="1925358"/>
            <a:ext cx="5465680" cy="458905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F7051-7339-48D2-9219-27E4B7B8AEC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3031" y="289641"/>
            <a:ext cx="11572708" cy="120544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3021" y="1618976"/>
            <a:ext cx="5681696" cy="6747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695" indent="0">
              <a:buNone/>
              <a:defRPr sz="2100" b="1"/>
            </a:lvl2pPr>
            <a:lvl3pPr marL="962025" indent="0">
              <a:buNone/>
              <a:defRPr sz="1900" b="1"/>
            </a:lvl3pPr>
            <a:lvl4pPr marL="1442720" indent="0">
              <a:buNone/>
              <a:defRPr sz="1700" b="1"/>
            </a:lvl4pPr>
            <a:lvl5pPr marL="1924050" indent="0">
              <a:buNone/>
              <a:defRPr sz="1700" b="1"/>
            </a:lvl5pPr>
            <a:lvl6pPr marL="2404745" indent="0">
              <a:buNone/>
              <a:defRPr sz="1700" b="1"/>
            </a:lvl6pPr>
            <a:lvl7pPr marL="2885440" indent="0">
              <a:buNone/>
              <a:defRPr sz="1700" b="1"/>
            </a:lvl7pPr>
            <a:lvl8pPr marL="3366770" indent="0">
              <a:buNone/>
              <a:defRPr sz="1700" b="1"/>
            </a:lvl8pPr>
            <a:lvl9pPr marL="3847465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021" y="2293691"/>
            <a:ext cx="5681696" cy="416714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32359" y="1618976"/>
            <a:ext cx="5683370" cy="6747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695" indent="0">
              <a:buNone/>
              <a:defRPr sz="2100" b="1"/>
            </a:lvl2pPr>
            <a:lvl3pPr marL="962025" indent="0">
              <a:buNone/>
              <a:defRPr sz="1900" b="1"/>
            </a:lvl3pPr>
            <a:lvl4pPr marL="1442720" indent="0">
              <a:buNone/>
              <a:defRPr sz="1700" b="1"/>
            </a:lvl4pPr>
            <a:lvl5pPr marL="1924050" indent="0">
              <a:buNone/>
              <a:defRPr sz="1700" b="1"/>
            </a:lvl5pPr>
            <a:lvl6pPr marL="2404745" indent="0">
              <a:buNone/>
              <a:defRPr sz="1700" b="1"/>
            </a:lvl6pPr>
            <a:lvl7pPr marL="2885440" indent="0">
              <a:buNone/>
              <a:defRPr sz="1700" b="1"/>
            </a:lvl7pPr>
            <a:lvl8pPr marL="3366770" indent="0">
              <a:buNone/>
              <a:defRPr sz="1700" b="1"/>
            </a:lvl8pPr>
            <a:lvl9pPr marL="3847465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32359" y="2293691"/>
            <a:ext cx="5683370" cy="416714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8A53-6221-421C-A72E-25CF9A9F1A3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05FD-EB91-4A3E-8D8A-01CAA3195AA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AE26-72CB-4BB2-984E-30494DD4D2E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3029" y="287967"/>
            <a:ext cx="4229874" cy="122553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6952" y="287967"/>
            <a:ext cx="7188777" cy="617286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3029" y="1513509"/>
            <a:ext cx="4229874" cy="4947334"/>
          </a:xfrm>
        </p:spPr>
        <p:txBody>
          <a:bodyPr/>
          <a:lstStyle>
            <a:lvl1pPr marL="0" indent="0">
              <a:buNone/>
              <a:defRPr sz="1500"/>
            </a:lvl1pPr>
            <a:lvl2pPr marL="480695" indent="0">
              <a:buNone/>
              <a:defRPr sz="1300"/>
            </a:lvl2pPr>
            <a:lvl3pPr marL="962025" indent="0">
              <a:buNone/>
              <a:defRPr sz="1100"/>
            </a:lvl3pPr>
            <a:lvl4pPr marL="1442720" indent="0">
              <a:buNone/>
              <a:defRPr sz="900"/>
            </a:lvl4pPr>
            <a:lvl5pPr marL="1924050" indent="0">
              <a:buNone/>
              <a:defRPr sz="900"/>
            </a:lvl5pPr>
            <a:lvl6pPr marL="2404745" indent="0">
              <a:buNone/>
              <a:defRPr sz="900"/>
            </a:lvl6pPr>
            <a:lvl7pPr marL="2885440" indent="0">
              <a:buNone/>
              <a:defRPr sz="900"/>
            </a:lvl7pPr>
            <a:lvl8pPr marL="3366770" indent="0">
              <a:buNone/>
              <a:defRPr sz="900"/>
            </a:lvl8pPr>
            <a:lvl9pPr marL="38474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B7E0-C9E8-415E-AFAE-592E36CA338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0175" y="5062858"/>
            <a:ext cx="7716254" cy="59769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20175" y="646251"/>
            <a:ext cx="7716254" cy="4339590"/>
          </a:xfrm>
        </p:spPr>
        <p:txBody>
          <a:bodyPr/>
          <a:lstStyle>
            <a:lvl1pPr marL="0" indent="0">
              <a:buNone/>
              <a:defRPr sz="3400"/>
            </a:lvl1pPr>
            <a:lvl2pPr marL="480695" indent="0">
              <a:buNone/>
              <a:defRPr sz="3000"/>
            </a:lvl2pPr>
            <a:lvl3pPr marL="962025" indent="0">
              <a:buNone/>
              <a:defRPr sz="2500"/>
            </a:lvl3pPr>
            <a:lvl4pPr marL="1442720" indent="0">
              <a:buNone/>
              <a:defRPr sz="2100"/>
            </a:lvl4pPr>
            <a:lvl5pPr marL="1924050" indent="0">
              <a:buNone/>
              <a:defRPr sz="2100"/>
            </a:lvl5pPr>
            <a:lvl6pPr marL="2404745" indent="0">
              <a:buNone/>
              <a:defRPr sz="2100"/>
            </a:lvl6pPr>
            <a:lvl7pPr marL="2885440" indent="0">
              <a:buNone/>
              <a:defRPr sz="2100"/>
            </a:lvl7pPr>
            <a:lvl8pPr marL="3366770" indent="0">
              <a:buNone/>
              <a:defRPr sz="2100"/>
            </a:lvl8pPr>
            <a:lvl9pPr marL="3847465" indent="0">
              <a:buNone/>
              <a:defRPr sz="21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20175" y="5660557"/>
            <a:ext cx="7716254" cy="848831"/>
          </a:xfrm>
        </p:spPr>
        <p:txBody>
          <a:bodyPr/>
          <a:lstStyle>
            <a:lvl1pPr marL="0" indent="0">
              <a:buNone/>
              <a:defRPr sz="1500"/>
            </a:lvl1pPr>
            <a:lvl2pPr marL="480695" indent="0">
              <a:buNone/>
              <a:defRPr sz="1300"/>
            </a:lvl2pPr>
            <a:lvl3pPr marL="962025" indent="0">
              <a:buNone/>
              <a:defRPr sz="1100"/>
            </a:lvl3pPr>
            <a:lvl4pPr marL="1442720" indent="0">
              <a:buNone/>
              <a:defRPr sz="900"/>
            </a:lvl4pPr>
            <a:lvl5pPr marL="1924050" indent="0">
              <a:buNone/>
              <a:defRPr sz="900"/>
            </a:lvl5pPr>
            <a:lvl6pPr marL="2404745" indent="0">
              <a:buNone/>
              <a:defRPr sz="900"/>
            </a:lvl6pPr>
            <a:lvl7pPr marL="2885440" indent="0">
              <a:buNone/>
              <a:defRPr sz="900"/>
            </a:lvl7pPr>
            <a:lvl8pPr marL="3366770" indent="0">
              <a:buNone/>
              <a:defRPr sz="900"/>
            </a:lvl8pPr>
            <a:lvl9pPr marL="38474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F3AC-7EA4-4E68-8973-4B88E906C14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2EBDE-D22E-45E8-83AD-FB06844DA56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3260" y="385071"/>
            <a:ext cx="2771355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154" y="385071"/>
            <a:ext cx="8158331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EC84-3DEC-47E8-883F-BC5C8DD6D99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73B4A-A6E9-4401-AA95-26C03CDBA4E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33EF-779B-44EC-8D4D-A8BA8C5E5C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BF6364-2FFE-4294-B437-9481248B25B2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A00A2C-2FEE-4C20-908D-C9DB037FDF8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89C0-9A45-40BE-897E-46BB5A3A46F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D2C8-EB0D-4FDF-921B-15C5C135FCC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291E6-F542-404A-824E-5C2B0F0F8EB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D9F5-9F56-4D01-BCD6-40452195DB0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EA84-0ADF-4F7E-83F6-CA9048E1837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1165-1557-48E2-B56A-D71BF4A4B4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25D924-40E4-416D-9075-BA9895FC0A38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3993B03-7188-4E86-9F83-27C08FCBB1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21A46-AEBB-4C46-9312-4626C3614B0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AE444-7738-493F-8E62-0E365490B69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5BD3-E5B6-46EA-944F-5906DEBD9E8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0264-BD7F-4F81-9270-C38FC483781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2BC881-C7A6-4F36-9869-2A8F2321930F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90D17C-8955-4423-AE72-CFB5FF84910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1238B-6300-491A-839D-40A0ED9E6E8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CC7-8D9C-478A-AA2E-DAF0EE4D4E7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288C-A34F-4829-9900-6A4D9054C84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D3FC4-FAA8-4958-BA94-DC6E5C0B42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19A8D5-2A3F-4FD8-ABDD-1C951579C601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6CC8AE-DE78-487E-BC66-ACE217B78FE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D208-03A0-4D6F-9BA9-B110183DD0F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9862B-94DF-487E-98E9-9594ECB9C50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926822" y="6564259"/>
            <a:ext cx="288619" cy="278689"/>
          </a:xfrm>
          <a:prstGeom prst="rect">
            <a:avLst/>
          </a:prstGeom>
        </p:spPr>
        <p:txBody>
          <a:bodyPr anchor="ctr"/>
          <a:lstStyle>
            <a:lvl1pPr algn="r">
              <a:defRPr sz="13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BD43-4825-4A80-BC97-F9BFCF8CE6E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C1CCC-B1E0-48F1-8304-7338350DAA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C0B3ED-720B-4C2D-BB79-D127E899E2C5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37688C-BD00-4266-9565-16289AC7422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A358F-BA51-41CD-9B96-489F76DE144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53A98-FB49-4743-B4EB-7F116E54357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C253-1008-402F-9CDB-65B752893EB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E5A7E-D858-44E0-BA2D-06D8CEF474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48F978-E99C-41D1-9ACC-91EE55C66014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BE5F35-19C8-45FF-AC5D-1C6A95A278C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67474-0FD0-4F52-B203-F80EDEC9921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3C6A-CCE0-411E-AC0D-BB0AD1B0F2A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342F-2641-4197-921D-2C57E6DFBA9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BF5BC-F69A-4731-B255-8233D70C430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65E8-1F78-4FD3-BE78-62FE6769F0B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2BBA1-8E8F-48EB-B699-B1D8B9AC34A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28A57-AC01-4BF3-A078-146F3AC56E5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91D3-51EE-4BEA-97B0-13D903C0E2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9DFCA8-F12A-4209-95A7-6029E1F86819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BF1B0F-F031-48F0-999F-D7D1EBFB3D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4050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770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F364-852F-4172-9795-B499FB0EE6E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3958-AC64-4F77-80C9-E5F01D0549C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D677-2AC6-49EF-86A8-BF4C771361C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ACA75-1DB5-4818-A563-5EE9B192300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D76F-70EA-4E35-8B61-A88887A10E1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D3651-23D5-48D9-93F1-3FFD4187D5C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5" y="3798868"/>
            <a:ext cx="9644063" cy="1746217"/>
          </a:xfrm>
        </p:spPr>
        <p:txBody>
          <a:bodyPr/>
          <a:lstStyle>
            <a:lvl1pPr marL="0" indent="0" algn="ctr">
              <a:buNone/>
              <a:defRPr sz="2500"/>
            </a:lvl1pPr>
            <a:lvl2pPr marL="480695" indent="0" algn="ctr">
              <a:buNone/>
              <a:defRPr sz="2100"/>
            </a:lvl2pPr>
            <a:lvl3pPr marL="962025" indent="0" algn="ctr">
              <a:buNone/>
              <a:defRPr sz="1900"/>
            </a:lvl3pPr>
            <a:lvl4pPr marL="1442720" indent="0" algn="ctr">
              <a:buNone/>
              <a:defRPr sz="1700"/>
            </a:lvl4pPr>
            <a:lvl5pPr marL="1923415" indent="0" algn="ctr">
              <a:buNone/>
              <a:defRPr sz="1700"/>
            </a:lvl5pPr>
            <a:lvl6pPr marL="2404745" indent="0" algn="ctr">
              <a:buNone/>
              <a:defRPr sz="1700"/>
            </a:lvl6pPr>
            <a:lvl7pPr marL="2885440" indent="0" algn="ctr">
              <a:buNone/>
              <a:defRPr sz="1700"/>
            </a:lvl7pPr>
            <a:lvl8pPr marL="3366135" indent="0" algn="ctr">
              <a:buNone/>
              <a:defRPr sz="1700"/>
            </a:lvl8pPr>
            <a:lvl9pPr marL="3847465" indent="0" algn="ctr">
              <a:buNone/>
              <a:defRPr sz="17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8790A0-36D1-48CB-9AB3-F033564C9D4C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501F50-F50D-4ADE-ADBA-13F6182B53F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468E3-B138-4836-BE84-897AD279F71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FF5BE-828C-4667-936A-5799C732DA3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47943"/>
          </a:xfrm>
          <a:prstGeom prst="rect">
            <a:avLst/>
          </a:prstGeom>
        </p:spPr>
        <p:txBody>
          <a:bodyPr wrap="square" lIns="76782" tIns="38392" rIns="76782" bIns="3839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5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2" tIns="38392" rIns="76782" bIns="38392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E:\PPT制作文档\小图标PNG\111.jpg1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670"/>
            <a:ext cx="12858750" cy="723265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50726" y="366320"/>
            <a:ext cx="11955959" cy="6518761"/>
          </a:xfrm>
          <a:prstGeom prst="roundRect">
            <a:avLst>
              <a:gd name="adj" fmla="val 6538"/>
            </a:avLst>
          </a:prstGeom>
          <a:noFill/>
          <a:ln w="33655" cmpd="sng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52946" y="3900274"/>
            <a:ext cx="245120" cy="2767828"/>
          </a:xfrm>
          <a:prstGeom prst="rect">
            <a:avLst/>
          </a:prstGeom>
          <a:blipFill rotWithShape="1">
            <a:blip r:embed="rId2" cstate="prin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2917337"/>
            <a:ext cx="11090672" cy="1397978"/>
          </a:xfrm>
        </p:spPr>
        <p:txBody>
          <a:bodyPr>
            <a:normAutofit/>
          </a:bodyPr>
          <a:lstStyle>
            <a:lvl1pPr algn="ctr">
              <a:defRPr sz="506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6517" y="455600"/>
            <a:ext cx="11445719" cy="6834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64565" rtl="0" eaLnBrk="1" fontAlgn="auto" latinLnBrk="0" hangingPunct="1">
              <a:lnSpc>
                <a:spcPct val="100000"/>
              </a:lnSpc>
              <a:buNone/>
              <a:defRPr kumimoji="0" lang="zh-CN" altLang="en-US" sz="2955" b="1" i="0" u="none" strike="noStrike" kern="1200" cap="none" spc="211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06517" y="1366801"/>
            <a:ext cx="11445719" cy="5316762"/>
          </a:xfrm>
        </p:spPr>
        <p:txBody>
          <a:bodyPr vert="horz" lIns="101600" tIns="0" rIns="82550" bIns="0" rtlCol="0">
            <a:noAutofit/>
          </a:bodyPr>
          <a:lstStyle>
            <a:lvl1pPr marL="241300" marR="0" lvl="0" indent="-241300" algn="l" defTabSz="9645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55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8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723265" marR="0" lvl="1" indent="-241300" algn="l" defTabSz="9645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55"/>
              </a:spcAft>
              <a:buFont typeface="Arial" panose="020B0604020202020204" pitchFamily="34" charset="0"/>
              <a:buChar char="•"/>
              <a:tabLst>
                <a:tab pos="1697355" algn="l"/>
              </a:tabLst>
              <a:defRPr kumimoji="0" lang="zh-CN" altLang="en-US" sz="1685" b="0" i="0" u="none" strike="noStrike" kern="1200" cap="none" spc="158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205230" marR="0" lvl="2" indent="-241300" algn="l" defTabSz="9645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55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8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87830" marR="0" lvl="3" indent="-241300" algn="l" defTabSz="9645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55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8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169795" marR="0" lvl="4" indent="-241300" algn="l" defTabSz="96456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55"/>
              </a:spcAft>
              <a:buFont typeface="Arial" panose="020B0604020202020204" pitchFamily="34" charset="0"/>
              <a:buChar char="•"/>
              <a:defRPr kumimoji="0" lang="zh-CN" altLang="en-US" sz="1685" b="0" i="0" u="none" strike="noStrike" kern="1200" cap="none" spc="158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21F8-EDC1-4D0A-976D-2CAD23DD9DA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F79CA-1658-419C-9B44-FBDE16048F7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60"/>
            <a:ext cx="11090672" cy="3008581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5"/>
            <a:ext cx="11090672" cy="1582142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06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2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27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240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04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854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667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474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2B698-25DD-4A8F-8985-366784E6B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EDDBB-289A-444A-8D6B-E443B8C29B4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7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6941-E213-4972-92E3-A8821959250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A2A1-7B6C-44DD-85FA-C4794EDAC3E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9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04163E1-F7B5-4E91-A7EB-F55C3D8D6C5B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72" y="6704023"/>
            <a:ext cx="43402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94" y="6704023"/>
            <a:ext cx="2892425" cy="384175"/>
          </a:xfrm>
          <a:prstGeom prst="rect">
            <a:avLst/>
          </a:prstGeom>
        </p:spPr>
        <p:txBody>
          <a:bodyPr lIns="86694" tIns="43347" rIns="86694" bIns="43347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9519A0A-59D5-4C43-B2C7-FA0A626B50AF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  <a:prstGeom prst="rect">
            <a:avLst/>
          </a:prstGeom>
        </p:spPr>
        <p:txBody>
          <a:bodyPr lIns="86694" tIns="43347" rIns="86694" bIns="43347"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6" y="3798869"/>
            <a:ext cx="9644063" cy="1746217"/>
          </a:xfrm>
          <a:prstGeom prst="rect">
            <a:avLst/>
          </a:prstGeom>
        </p:spPr>
        <p:txBody>
          <a:bodyPr lIns="86694" tIns="43347" rIns="86694" bIns="43347"/>
          <a:lstStyle>
            <a:lvl1pPr marL="0" indent="0" algn="ctr">
              <a:buNone/>
              <a:defRPr sz="2530"/>
            </a:lvl1pPr>
            <a:lvl2pPr marL="480695" indent="0" algn="ctr">
              <a:buNone/>
              <a:defRPr sz="2110"/>
            </a:lvl2pPr>
            <a:lvl3pPr marL="961390" indent="0" algn="ctr">
              <a:buNone/>
              <a:defRPr sz="1900"/>
            </a:lvl3pPr>
            <a:lvl4pPr marL="1442720" indent="0" algn="ctr">
              <a:buNone/>
              <a:defRPr sz="1685"/>
            </a:lvl4pPr>
            <a:lvl5pPr marL="1923415" indent="0" algn="ctr">
              <a:buNone/>
              <a:defRPr sz="1685"/>
            </a:lvl5pPr>
            <a:lvl6pPr marL="2404110" indent="0" algn="ctr">
              <a:buNone/>
              <a:defRPr sz="1685"/>
            </a:lvl6pPr>
            <a:lvl7pPr marL="2884805" indent="0" algn="ctr">
              <a:buNone/>
              <a:defRPr sz="1685"/>
            </a:lvl7pPr>
            <a:lvl8pPr marL="3366135" indent="0" algn="ctr">
              <a:buNone/>
              <a:defRPr sz="1685"/>
            </a:lvl8pPr>
            <a:lvl9pPr marL="384683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2AA297-B89F-4156-B9D1-1F4A1F27CD0E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86694" tIns="43347" rIns="86694" bIns="433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C4E5ED-F2B5-467E-B0E2-1AD0BB7338CE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7B7F562-2AB8-4861-9729-4E4A57A77AE1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4997427-D098-495B-AE55-65F19D7D1FBE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23" y="385073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4" y="1773004"/>
            <a:ext cx="5439854" cy="8689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695" indent="0">
              <a:buNone/>
              <a:defRPr sz="2100" b="1"/>
            </a:lvl2pPr>
            <a:lvl3pPr marL="962025" indent="0">
              <a:buNone/>
              <a:defRPr sz="1900" b="1"/>
            </a:lvl3pPr>
            <a:lvl4pPr marL="1442720" indent="0">
              <a:buNone/>
              <a:defRPr sz="1700" b="1"/>
            </a:lvl4pPr>
            <a:lvl5pPr marL="1924050" indent="0">
              <a:buNone/>
              <a:defRPr sz="1700" b="1"/>
            </a:lvl5pPr>
            <a:lvl6pPr marL="2404745" indent="0">
              <a:buNone/>
              <a:defRPr sz="1700" b="1"/>
            </a:lvl6pPr>
            <a:lvl7pPr marL="2885440" indent="0">
              <a:buNone/>
              <a:defRPr sz="1700" b="1"/>
            </a:lvl7pPr>
            <a:lvl8pPr marL="3366770" indent="0">
              <a:buNone/>
              <a:defRPr sz="1700" b="1"/>
            </a:lvl8pPr>
            <a:lvl9pPr marL="3847465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4" y="2641926"/>
            <a:ext cx="543985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62" y="1773004"/>
            <a:ext cx="5466643" cy="8689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695" indent="0">
              <a:buNone/>
              <a:defRPr sz="2100" b="1"/>
            </a:lvl2pPr>
            <a:lvl3pPr marL="962025" indent="0">
              <a:buNone/>
              <a:defRPr sz="1900" b="1"/>
            </a:lvl3pPr>
            <a:lvl4pPr marL="1442720" indent="0">
              <a:buNone/>
              <a:defRPr sz="1700" b="1"/>
            </a:lvl4pPr>
            <a:lvl5pPr marL="1924050" indent="0">
              <a:buNone/>
              <a:defRPr sz="1700" b="1"/>
            </a:lvl5pPr>
            <a:lvl6pPr marL="2404745" indent="0">
              <a:buNone/>
              <a:defRPr sz="1700" b="1"/>
            </a:lvl6pPr>
            <a:lvl7pPr marL="2885440" indent="0">
              <a:buNone/>
              <a:defRPr sz="1700" b="1"/>
            </a:lvl7pPr>
            <a:lvl8pPr marL="3366770" indent="0">
              <a:buNone/>
              <a:defRPr sz="1700" b="1"/>
            </a:lvl8pPr>
            <a:lvl9pPr marL="3847465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62" y="2641926"/>
            <a:ext cx="546664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ECB0E-3652-4045-8709-B4B90608F7F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B3761-C4DD-42DE-9C83-AB54D7EC172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63DB197-84B0-484E-9C0F-88358ECCB797}" type="datetimeFigureOut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77DA78-E013-4A8C-AD75-63A150561B10}" type="slidenum">
              <a:rPr lang="zh-CN" altLang="en-US" smtClean="0">
                <a:solidFill>
                  <a:prstClr val="black"/>
                </a:solidFill>
                <a:latin typeface="思源宋体 CN Medium"/>
              </a:rPr>
            </a:fld>
            <a:endParaRPr lang="zh-CN" altLang="en-US">
              <a:solidFill>
                <a:prstClr val="black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13.xml.rels><?xml version="1.0" encoding="UTF-8" standalone="yes"?>
<Relationships xmlns="http://schemas.openxmlformats.org/package/2006/relationships"><Relationship Id="rId7" Type="http://schemas.openxmlformats.org/officeDocument/2006/relationships/theme" Target="../theme/theme13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7" Type="http://schemas.openxmlformats.org/officeDocument/2006/relationships/theme" Target="../theme/theme14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7" Type="http://schemas.openxmlformats.org/officeDocument/2006/relationships/theme" Target="../theme/theme15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75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7" Type="http://schemas.openxmlformats.org/officeDocument/2006/relationships/theme" Target="../theme/theme16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7" Type="http://schemas.openxmlformats.org/officeDocument/2006/relationships/theme" Target="../theme/theme17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0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7" Type="http://schemas.openxmlformats.org/officeDocument/2006/relationships/theme" Target="../theme/theme18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7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7" Type="http://schemas.openxmlformats.org/officeDocument/2006/relationships/theme" Target="../theme/theme19.xml"/><Relationship Id="rId16" Type="http://schemas.openxmlformats.org/officeDocument/2006/relationships/image" Target="../media/image5.png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4" Type="http://schemas.openxmlformats.org/officeDocument/2006/relationships/theme" Target="../theme/theme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theme" Target="../theme/theme9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612337D-10F6-4168-8152-F46DDBC4FF3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D98C4EE-DBD4-4539-8F2C-D61539F6AB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9113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1B3185B-ED6E-4F18-B8A3-2E2AFBA7F67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D446915-9F14-4C2E-A1D9-C297D84D662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9421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0D3512C-62D7-4DE3-924B-62B9004ADFC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C9E5C91-E59D-42B3-BBD2-1300EACD48A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9830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6DA53FB-F983-4C73-B524-C26FBFD99E9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5967FEC-2031-40E6-989D-4BA8FC2E990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9" y="385763"/>
            <a:ext cx="11090275" cy="1397000"/>
          </a:xfrm>
          <a:prstGeom prst="rect">
            <a:avLst/>
          </a:prstGeom>
        </p:spPr>
        <p:txBody>
          <a:bodyPr vert="horz" lIns="72805" tIns="36403" rIns="72805" bIns="3640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9" y="1925638"/>
            <a:ext cx="11090275" cy="4589462"/>
          </a:xfrm>
          <a:prstGeom prst="rect">
            <a:avLst/>
          </a:prstGeom>
        </p:spPr>
        <p:txBody>
          <a:bodyPr vert="horz" lIns="72805" tIns="36403" rIns="72805" bIns="3640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6"/>
            <a:ext cx="2892426" cy="384175"/>
          </a:xfrm>
          <a:prstGeom prst="rect">
            <a:avLst/>
          </a:prstGeom>
        </p:spPr>
        <p:txBody>
          <a:bodyPr vert="horz" lIns="72805" tIns="36403" rIns="72805" bIns="36403" rtlCol="0" anchor="ctr"/>
          <a:lstStyle>
            <a:lvl1pPr algn="l">
              <a:defRPr sz="1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4" y="6704016"/>
            <a:ext cx="4340225" cy="384175"/>
          </a:xfrm>
          <a:prstGeom prst="rect">
            <a:avLst/>
          </a:prstGeom>
        </p:spPr>
        <p:txBody>
          <a:bodyPr vert="horz" lIns="72805" tIns="36403" rIns="72805" bIns="36403" rtlCol="0" anchor="ctr"/>
          <a:lstStyle>
            <a:lvl1pPr algn="ctr">
              <a:defRPr sz="1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6"/>
            <a:ext cx="2892426" cy="384175"/>
          </a:xfrm>
          <a:prstGeom prst="rect">
            <a:avLst/>
          </a:prstGeom>
        </p:spPr>
        <p:txBody>
          <a:bodyPr vert="horz" lIns="72805" tIns="36403" rIns="72805" bIns="36403" rtlCol="0" anchor="ctr"/>
          <a:lstStyle>
            <a:lvl1pPr algn="r">
              <a:defRPr sz="1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768350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405" indent="-192405" algn="l" defTabSz="76835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+mn-lt"/>
          <a:ea typeface="+mn-ea"/>
          <a:cs typeface="+mn-cs"/>
        </a:defRPr>
      </a:lvl1pPr>
      <a:lvl2pPr marL="57594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2pPr>
      <a:lvl3pPr marL="95948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343660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5pPr>
      <a:lvl6pPr marL="211137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6pPr>
      <a:lvl7pPr marL="249491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7pPr>
      <a:lvl8pPr marL="287972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8pPr>
      <a:lvl9pPr marL="3263265" indent="-192405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1pPr>
      <a:lvl2pPr marL="38354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2pPr>
      <a:lvl3pPr marL="76835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5189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4pPr>
      <a:lvl5pPr marL="153543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5pPr>
      <a:lvl6pPr marL="191897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6pPr>
      <a:lvl7pPr marL="230378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7pPr>
      <a:lvl8pPr marL="268732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8pPr>
      <a:lvl9pPr marL="3070860" algn="l" defTabSz="76835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858750" cy="723265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"/>
              <a:ext cx="12192000" cy="6857355"/>
            </a:xfrm>
            <a:prstGeom prst="rect">
              <a:avLst/>
            </a:prstGeom>
          </p:spPr>
        </p:pic>
        <p:pic>
          <p:nvPicPr>
            <p:cNvPr id="9" name="图片 8" descr="木桌子上&#10;&#10;中度可信度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14282" r="14286" b="1428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6192" tIns="48099" rIns="96192" bIns="48099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6192" tIns="48099" rIns="96192" bIns="48099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4012" cy="384175"/>
          </a:xfrm>
          <a:prstGeom prst="rect">
            <a:avLst/>
          </a:prstGeom>
        </p:spPr>
        <p:txBody>
          <a:bodyPr vert="horz" lIns="96192" tIns="48099" rIns="96192" bIns="4809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7A8165-8F3C-4D9D-B91C-DDC09F6A787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6192" tIns="48099" rIns="96192" bIns="4809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0508" y="6704022"/>
            <a:ext cx="2894013" cy="384175"/>
          </a:xfrm>
          <a:prstGeom prst="rect">
            <a:avLst/>
          </a:prstGeom>
        </p:spPr>
        <p:txBody>
          <a:bodyPr vert="horz" wrap="square" lIns="96192" tIns="48099" rIns="96192" bIns="48099" numCol="1" anchor="ctr" anchorCtr="0" compatLnSpc="1"/>
          <a:lstStyle>
            <a:lvl1pPr algn="r" eaLnBrk="1" hangingPunct="1">
              <a:defRPr sz="1300" b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D06C4B1-1F76-42D0-856E-589020F2A3F8}" type="slidenum">
              <a:rPr lang="zh-CN" altLang="en-US"/>
            </a:fld>
            <a:endParaRPr lang="en-US" altLang="zh-CN"/>
          </a:p>
        </p:txBody>
      </p:sp>
      <p:pic>
        <p:nvPicPr>
          <p:cNvPr id="16391" name="图片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" y="0"/>
            <a:ext cx="12858750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5pPr>
      <a:lvl6pPr marL="480695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62025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442720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924050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39395" indent="-239395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055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115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62810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645410" indent="-240665" algn="l" defTabSz="96202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105" indent="-240665" algn="l" defTabSz="96202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435" indent="-240665" algn="l" defTabSz="96202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8130" indent="-240665" algn="l" defTabSz="96202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69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02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2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05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74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44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46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6192" tIns="48099" rIns="96192" bIns="48099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9699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6192" tIns="48099" rIns="96192" bIns="48099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4012" cy="384175"/>
          </a:xfrm>
          <a:prstGeom prst="rect">
            <a:avLst/>
          </a:prstGeom>
        </p:spPr>
        <p:txBody>
          <a:bodyPr vert="horz" wrap="square" lIns="96192" tIns="48099" rIns="96192" bIns="48099" numCol="1" anchor="ctr" anchorCtr="0" compatLnSpc="1"/>
          <a:lstStyle>
            <a:lvl1pPr>
              <a:defRPr sz="1300" b="0">
                <a:solidFill>
                  <a:srgbClr val="898989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wrap="square" lIns="96192" tIns="48099" rIns="96192" bIns="48099" numCol="1" anchor="ctr" anchorCtr="0" compatLnSpc="1"/>
          <a:lstStyle>
            <a:lvl1pPr algn="ctr">
              <a:defRPr sz="1300" b="0">
                <a:solidFill>
                  <a:srgbClr val="898989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0508" y="6704022"/>
            <a:ext cx="2894013" cy="384175"/>
          </a:xfrm>
          <a:prstGeom prst="rect">
            <a:avLst/>
          </a:prstGeom>
        </p:spPr>
        <p:txBody>
          <a:bodyPr vert="horz" wrap="square" lIns="96192" tIns="48099" rIns="96192" bIns="48099" numCol="1" anchor="ctr" anchorCtr="0" compatLnSpc="1"/>
          <a:lstStyle>
            <a:lvl1pPr algn="r">
              <a:defRPr sz="1300" b="0">
                <a:solidFill>
                  <a:srgbClr val="898989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FAEED063-B1B8-4FDF-99B5-676C8A472D76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5pPr>
      <a:lvl6pPr marL="480695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62025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442720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924050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39395" indent="-239395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Font typeface="Arial" panose="020B0604020202020204" pitchFamily="3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500">
          <a:solidFill>
            <a:schemeClr val="tx1"/>
          </a:solidFill>
          <a:latin typeface="+mn-lt"/>
          <a:ea typeface="+mn-ea"/>
        </a:defRPr>
      </a:lvl2pPr>
      <a:lvl3pPr marL="1202055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3pPr>
      <a:lvl4pPr marL="1682115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4pPr>
      <a:lvl5pPr marL="2162810" indent="-239395" algn="l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5pPr>
      <a:lvl6pPr marL="2645410" indent="-240665" algn="l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6pPr>
      <a:lvl7pPr marL="3126105" indent="-240665" algn="l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7pPr>
      <a:lvl8pPr marL="3607435" indent="-240665" algn="l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8pPr>
      <a:lvl9pPr marL="4088130" indent="-240665" algn="l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69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02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2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05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74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44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465" algn="l" defTabSz="9620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6656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9001818-0B2A-450E-8945-62DD50400E6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45F92D3-B27C-4355-9F0A-FA3E867BE76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065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78749DF-D4D8-4272-B9F8-55A7D6FCD25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1C931FA-CBE5-4A44-9767-27E945C0C4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475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CB4EA4C-34BC-4403-8920-CB28360F325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DE388C6-1ED0-410A-A121-66341AD840C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88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6A6A0A1-E040-42E8-9807-DF7797A291F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43B404D-12AF-4B1F-A9F1-A25E73C9E4F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829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EFAC4AB-161B-4E93-96B1-2D0B7EC11B7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17D23CC-A80C-455F-8B0D-3E0A8E9BD90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标题占位符 1"/>
          <p:cNvSpPr>
            <a:spLocks noGrp="1"/>
          </p:cNvSpPr>
          <p:nvPr>
            <p:ph type="title"/>
          </p:nvPr>
        </p:nvSpPr>
        <p:spPr bwMode="auto">
          <a:xfrm>
            <a:off x="884246" y="385763"/>
            <a:ext cx="11090275" cy="139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870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84246" y="1925638"/>
            <a:ext cx="11090275" cy="458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04" tIns="45606" rIns="91204" bIns="4560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6F9F650-5E7B-4A3C-A694-F53DF61E12C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71" y="6704022"/>
            <a:ext cx="43402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3" y="6704022"/>
            <a:ext cx="2892425" cy="384175"/>
          </a:xfrm>
          <a:prstGeom prst="rect">
            <a:avLst/>
          </a:prstGeom>
        </p:spPr>
        <p:txBody>
          <a:bodyPr vert="horz" lIns="91204" tIns="45606" rIns="91204" bIns="45606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8635C2C-4544-4FDB-86F3-05A447390BE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iming>
    <p:tnLst>
      <p:par>
        <p:cTn id="1" dur="indefinite" restart="never" nodeType="tmRoot"/>
      </p:par>
    </p:tnLst>
  </p:timing>
  <p:txStyles>
    <p:titleStyle>
      <a:lvl1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defTabSz="9118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656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31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0330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6895"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6695" indent="-226695" algn="l" defTabSz="91186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6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55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20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6695" algn="l" defTabSz="91186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1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75" algn="l" defTabSz="911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5.xml"/><Relationship Id="rId5" Type="http://schemas.openxmlformats.org/officeDocument/2006/relationships/tags" Target="../tags/tag8.xml"/><Relationship Id="rId4" Type="http://schemas.openxmlformats.org/officeDocument/2006/relationships/hyperlink" Target="&#12298;&#23567;&#32452;&#21512;&#20316;&#23398;&#20064;&#12299;&#35270;&#39057;&#35762;&#35299;/&#27743;&#33487;&#26032;&#38395;.mp4" TargetMode="Externa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0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7.jpe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7.jpe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&#12298;&#23567;&#32452;&#21512;&#20316;&#23398;&#20064;&#12299;&#35270;&#39057;&#35762;&#35299;/&#31532;&#20108;&#37096;&#20998;--&#35838;&#26631;&#20132;&#27969;.mp4" TargetMode="External"/><Relationship Id="rId3" Type="http://schemas.openxmlformats.org/officeDocument/2006/relationships/image" Target="../media/image38.jpeg"/><Relationship Id="rId2" Type="http://schemas.openxmlformats.org/officeDocument/2006/relationships/hyperlink" Target="&#12298;&#23567;&#32452;&#21512;&#20316;&#23398;&#20064;&#12299;&#35270;&#39057;&#35762;&#35299;/&#31532;&#22235;&#37096;&#20998;--&#30740;&#35752;.mp4" TargetMode="External"/><Relationship Id="rId1" Type="http://schemas.openxmlformats.org/officeDocument/2006/relationships/hyperlink" Target="&#12298;&#23567;&#32452;&#21512;&#20316;&#23398;&#20064;&#12299;&#35270;&#39057;&#35762;&#35299;/&#31532;&#19977;&#37096;&#20998;--&#19978;&#21608;&#22238;&#39038;.mp4" TargetMode="Externa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42.jpeg"/><Relationship Id="rId4" Type="http://schemas.openxmlformats.org/officeDocument/2006/relationships/hyperlink" Target="&#35838;&#25913;&#27719;&#25253;/&#12298;&#23567;&#32452;&#21512;&#20316;&#23398;&#20064;&#12299;&#35270;&#39057;&#35762;&#35299;/&#31532;&#20108;&#37096;&#20998;--&#35838;&#26631;&#20132;&#27969;.mp4" TargetMode="External"/><Relationship Id="rId3" Type="http://schemas.openxmlformats.org/officeDocument/2006/relationships/hyperlink" Target="&#35838;&#25913;&#27719;&#25253;/&#12298;&#23567;&#32452;&#21512;&#20316;&#23398;&#20064;&#12299;&#35270;&#39057;&#35762;&#35299;/&#31532;&#22235;&#37096;&#20998;--&#30740;&#35752;.mp4" TargetMode="External"/><Relationship Id="rId2" Type="http://schemas.openxmlformats.org/officeDocument/2006/relationships/hyperlink" Target="&#35838;&#25913;&#27719;&#25253;/&#12298;&#23567;&#32452;&#21512;&#20316;&#23398;&#20064;&#12299;&#35270;&#39057;&#35762;&#35299;/&#31532;&#19977;&#37096;&#20998;--&#19978;&#21608;&#22238;&#39038;.mp4" TargetMode="External"/><Relationship Id="rId1" Type="http://schemas.openxmlformats.org/officeDocument/2006/relationships/hyperlink" Target="&#35838;&#25913;&#27719;&#25253;/&#12298;&#23567;&#32452;&#21512;&#20316;&#23398;&#20064;&#12299;&#35270;&#39057;&#35762;&#35299;/&#31532;&#19968;&#37096;&#20998;--&#23398;&#20064;&#35838;&#31243;&#26631;&#20934;.mp4" TargetMode="Externa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hyperlink" Target="&#12298;&#23567;&#32452;&#21512;&#20316;&#23398;&#20064;&#12299;&#35270;&#39057;&#35762;&#35299;/&#23454;&#35777;&#35780;&#35838;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14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14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4" Type="http://schemas.openxmlformats.org/officeDocument/2006/relationships/notesSlide" Target="../notesSlides/notesSlide27.xml"/><Relationship Id="rId13" Type="http://schemas.openxmlformats.org/officeDocument/2006/relationships/slideLayout" Target="../slideLayouts/slideLayout11.xml"/><Relationship Id="rId12" Type="http://schemas.openxmlformats.org/officeDocument/2006/relationships/image" Target="../media/image76.jpe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hyperlink" Target="&#35838;&#25913;&#27719;&#25253;/&#12298;&#23567;&#32452;&#21512;&#20316;&#23398;&#20064;&#12299;&#26223;&#20013;&#35814;&#35299;&#65288;201812&#65289;/1&#23637;&#31034;&#65292;&#20840;&#29677;&#22260;&#21548;.wmv" TargetMode="External"/><Relationship Id="rId3" Type="http://schemas.openxmlformats.org/officeDocument/2006/relationships/image" Target="../media/image81.jpeg"/><Relationship Id="rId2" Type="http://schemas.openxmlformats.org/officeDocument/2006/relationships/hyperlink" Target="&#12298;&#23567;&#32452;&#21512;&#20316;&#23398;&#20064;&#12299;&#35270;&#39057;&#35762;&#35299;/1&#23637;&#31034;&#65292;&#20840;&#29677;&#22260;&#21548;.wmv" TargetMode="External"/><Relationship Id="rId1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5.xml"/><Relationship Id="rId4" Type="http://schemas.openxmlformats.org/officeDocument/2006/relationships/hyperlink" Target="&#12298;&#23567;&#32452;&#21512;&#20316;&#23398;&#20064;&#12299;&#35270;&#39057;&#35762;&#35299;/VID20190110140914(1).mp4" TargetMode="External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hyperlink" Target="&#35838;&#25913;&#27719;&#25253;/&#12298;&#23567;&#32452;&#21512;&#20316;&#23398;&#20064;&#12299;&#26223;&#20013;&#35814;&#35299;&#65288;201812&#65289;/VID20190110140914(1).mp4" TargetMode="Externa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9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hyperlink" Target="&#12298;&#23567;&#32452;&#21512;&#20316;&#23398;&#20064;&#12299;&#35270;&#39057;&#35762;&#35299;/&#21512;&#20316;&#22521;&#35757;.mp4" TargetMode="Externa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11.jpeg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hyperlink" Target="&#12298;&#23567;&#32452;&#21512;&#20316;&#23398;&#20064;&#12299;&#35270;&#39057;&#35762;&#35299;/QQ&#35270;&#39057;20190902211638.mp4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2.xml"/><Relationship Id="rId1" Type="http://schemas.openxmlformats.org/officeDocument/2006/relationships/hyperlink" Target="&#35838;&#25913;&#27719;&#25253;/&#12298;&#23567;&#32452;&#21512;&#20316;&#23398;&#20064;&#12299;&#35270;&#39057;&#35762;&#35299;/&#31532;&#19968;&#37096;&#20998;--&#23398;&#20064;&#35838;&#31243;&#26631;&#20934;.mp4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&#12298;&#23567;&#32452;&#21512;&#20316;&#23398;&#20064;&#12299;&#35270;&#39057;&#35762;&#35299;/&#20911;&#24681;&#32418;.mp4" TargetMode="Externa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61.xml"/><Relationship Id="rId7" Type="http://schemas.openxmlformats.org/officeDocument/2006/relationships/image" Target="../media/image12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上有人在水里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40"/>
            <a:ext cx="12858044" cy="7231970"/>
          </a:xfrm>
          <a:prstGeom prst="rect">
            <a:avLst/>
          </a:prstGeom>
        </p:spPr>
      </p:pic>
      <p:pic>
        <p:nvPicPr>
          <p:cNvPr id="10" name="图片 9" descr="木桌子上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40"/>
            <a:ext cx="12858044" cy="7231970"/>
          </a:xfrm>
          <a:prstGeom prst="rect">
            <a:avLst/>
          </a:prstGeom>
        </p:spPr>
      </p:pic>
      <p:pic>
        <p:nvPicPr>
          <p:cNvPr id="12" name="图片 11" descr="黑暗里有花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40"/>
            <a:ext cx="12858044" cy="7231970"/>
          </a:xfrm>
          <a:prstGeom prst="rect">
            <a:avLst/>
          </a:prstGeom>
        </p:spPr>
      </p:pic>
      <p:sp>
        <p:nvSpPr>
          <p:cNvPr id="5" name="矩形 4">
            <a:hlinkClick r:id="rId4" action="ppaction://hlinkfile"/>
          </p:cNvPr>
          <p:cNvSpPr/>
          <p:nvPr>
            <p:custDataLst>
              <p:tags r:id="rId5"/>
            </p:custDataLst>
          </p:nvPr>
        </p:nvSpPr>
        <p:spPr>
          <a:xfrm>
            <a:off x="2080140" y="1981633"/>
            <a:ext cx="8903126" cy="1942465"/>
          </a:xfrm>
          <a:prstGeom prst="rect">
            <a:avLst/>
          </a:prstGeom>
          <a:ln>
            <a:noFill/>
          </a:ln>
        </p:spPr>
        <p:txBody>
          <a:bodyPr vert="horz"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6330" b="1" spc="527" dirty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 </a:t>
            </a:r>
            <a:r>
              <a:rPr lang="zh-CN" altLang="en-US" sz="5695" b="1" spc="527" dirty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以</a:t>
            </a:r>
            <a:r>
              <a:rPr lang="zh-CN" altLang="en-US" sz="5695" b="1" spc="527" dirty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课堂改革为核心</a:t>
            </a:r>
            <a:endParaRPr lang="en-US" altLang="zh-CN" sz="5695" b="1" spc="527" dirty="0">
              <a:solidFill>
                <a:srgbClr val="002060"/>
              </a:solidFill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  <a:sym typeface="+mn-lt"/>
            </a:endParaRPr>
          </a:p>
          <a:p>
            <a:pPr algn="ctr" fontAlgn="auto">
              <a:spcAft>
                <a:spcPts val="0"/>
              </a:spcAft>
            </a:pPr>
            <a:r>
              <a:rPr lang="zh-CN" altLang="en-US" sz="5695" b="1" spc="527" dirty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 </a:t>
            </a:r>
            <a:r>
              <a:rPr lang="zh-CN" altLang="en-US" sz="5695" b="1" spc="527" dirty="0" smtClean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走高品质</a:t>
            </a:r>
            <a:r>
              <a:rPr lang="zh-CN" altLang="en-US" sz="5695" b="1" spc="527" dirty="0">
                <a:solidFill>
                  <a:srgbClr val="002060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发展之路</a:t>
            </a:r>
            <a:endParaRPr lang="zh-CN" altLang="en-US" sz="5695" b="1" spc="527" dirty="0">
              <a:solidFill>
                <a:srgbClr val="002060"/>
              </a:solidFill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/>
          <p:cNvGrpSpPr/>
          <p:nvPr/>
        </p:nvGrpSpPr>
        <p:grpSpPr bwMode="auto">
          <a:xfrm>
            <a:off x="808346" y="427048"/>
            <a:ext cx="938161" cy="700087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716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7522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857" y="-152396"/>
            <a:ext cx="322244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72" tIns="48087" rIns="96172" bIns="48087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07523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857" y="-152396"/>
            <a:ext cx="322244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72" tIns="48087" rIns="96172" bIns="48087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prstClr val="black"/>
              </a:solidFill>
              <a:latin typeface="思源宋体 CN Medium"/>
            </a:endParaRPr>
          </a:p>
        </p:txBody>
      </p:sp>
      <p:pic>
        <p:nvPicPr>
          <p:cNvPr id="107524" name="Picture 7" descr="mmexport152419209365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92549" y="1095375"/>
            <a:ext cx="419712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6"/>
          <p:cNvGrpSpPr/>
          <p:nvPr/>
        </p:nvGrpSpPr>
        <p:grpSpPr bwMode="auto">
          <a:xfrm>
            <a:off x="3846664" y="7"/>
            <a:ext cx="5678175" cy="952500"/>
            <a:chOff x="3938954" y="5209062"/>
            <a:chExt cx="4346917" cy="1021807"/>
          </a:xfrm>
        </p:grpSpPr>
        <p:grpSp>
          <p:nvGrpSpPr>
            <p:cNvPr id="4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516493" y="3785291"/>
                <a:ext cx="5277159" cy="78460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7532" name="文本框 106"/>
            <p:cNvSpPr txBox="1">
              <a:spLocks noChangeArrowheads="1"/>
            </p:cNvSpPr>
            <p:nvPr/>
          </p:nvSpPr>
          <p:spPr bwMode="auto">
            <a:xfrm>
              <a:off x="4262863" y="5380726"/>
              <a:ext cx="3948408" cy="6562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375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      </a:t>
              </a:r>
              <a:r>
                <a:rPr lang="zh-CN" altLang="en-US" sz="3375" b="1" dirty="0">
                  <a:solidFill>
                    <a:srgbClr val="0563C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乡村学堂</a:t>
              </a:r>
              <a:endParaRPr lang="zh-CN" altLang="en-US" sz="3375" b="1" dirty="0">
                <a:solidFill>
                  <a:srgbClr val="0563C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07526" name="Picture 11" descr="IMG201811020747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786" y="1062557"/>
            <a:ext cx="4064621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16" descr="IMG20201024082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059" y="3976688"/>
            <a:ext cx="3857414" cy="264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8" name="TextBox 16"/>
          <p:cNvSpPr txBox="1">
            <a:spLocks noChangeArrowheads="1"/>
          </p:cNvSpPr>
          <p:nvPr/>
        </p:nvSpPr>
        <p:spPr bwMode="auto">
          <a:xfrm>
            <a:off x="230099" y="1455738"/>
            <a:ext cx="930658" cy="48244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lIns="91195" tIns="45601" rIns="91195" bIns="4560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50" dirty="0">
                <a:solidFill>
                  <a:srgbClr val="0070C0"/>
                </a:solidFill>
                <a:latin typeface="思源宋体 CN Medium"/>
              </a:rPr>
              <a:t>稻花香里说丰年</a:t>
            </a:r>
            <a:endParaRPr lang="zh-CN" altLang="en-US" sz="4850" dirty="0">
              <a:solidFill>
                <a:srgbClr val="0070C0"/>
              </a:solidFill>
              <a:latin typeface="思源宋体 CN Medium"/>
            </a:endParaRPr>
          </a:p>
        </p:txBody>
      </p:sp>
      <p:sp>
        <p:nvSpPr>
          <p:cNvPr id="107529" name="TextBox 17"/>
          <p:cNvSpPr txBox="1">
            <a:spLocks noChangeArrowheads="1"/>
          </p:cNvSpPr>
          <p:nvPr/>
        </p:nvSpPr>
        <p:spPr bwMode="auto">
          <a:xfrm>
            <a:off x="11749951" y="1528773"/>
            <a:ext cx="930658" cy="4391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lIns="91195" tIns="45601" rIns="91195" bIns="4560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50" dirty="0">
                <a:solidFill>
                  <a:srgbClr val="0070C0"/>
                </a:solidFill>
                <a:latin typeface="思源宋体 CN Medium"/>
              </a:rPr>
              <a:t>听取蛙声一片</a:t>
            </a:r>
            <a:endParaRPr lang="zh-CN" altLang="en-US" sz="4850" dirty="0">
              <a:solidFill>
                <a:srgbClr val="0070C0"/>
              </a:solidFill>
              <a:latin typeface="思源宋体 CN Medium"/>
            </a:endParaRPr>
          </a:p>
        </p:txBody>
      </p:sp>
      <p:sp>
        <p:nvSpPr>
          <p:cNvPr id="107530" name="矩形 18"/>
          <p:cNvSpPr>
            <a:spLocks noChangeArrowheads="1"/>
          </p:cNvSpPr>
          <p:nvPr/>
        </p:nvSpPr>
        <p:spPr bwMode="auto">
          <a:xfrm>
            <a:off x="5915838" y="3999091"/>
            <a:ext cx="5009934" cy="2631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195" tIns="45601" rIns="91195" bIns="45601">
            <a:spAutoFit/>
          </a:bodyPr>
          <a:lstStyle/>
          <a:p>
            <a:pPr fontAlgn="auto">
              <a:lnSpc>
                <a:spcPts val="327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25" dirty="0">
                <a:solidFill>
                  <a:prstClr val="black"/>
                </a:solidFill>
                <a:latin typeface="思源宋体 CN Medium"/>
              </a:rPr>
              <a:t>   </a:t>
            </a:r>
            <a:r>
              <a:rPr lang="zh-CN" altLang="en-US" sz="2110" dirty="0" smtClean="0">
                <a:solidFill>
                  <a:srgbClr val="002060"/>
                </a:solidFill>
                <a:latin typeface="思源宋体 CN Medium"/>
              </a:rPr>
              <a:t>我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校创建于</a:t>
            </a:r>
            <a:r>
              <a:rPr lang="en-US" altLang="zh-CN" sz="2110" dirty="0">
                <a:solidFill>
                  <a:srgbClr val="FF0000"/>
                </a:solidFill>
                <a:latin typeface="思源宋体 CN Medium"/>
              </a:rPr>
              <a:t>1959</a:t>
            </a:r>
            <a:r>
              <a:rPr lang="zh-CN" altLang="en-US" sz="2110" dirty="0">
                <a:solidFill>
                  <a:srgbClr val="FF0000"/>
                </a:solidFill>
                <a:latin typeface="思源宋体 CN Medium"/>
              </a:rPr>
              <a:t>年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，是以</a:t>
            </a:r>
            <a:r>
              <a:rPr lang="zh-CN" altLang="zh-CN" sz="2110" dirty="0">
                <a:solidFill>
                  <a:srgbClr val="002060"/>
                </a:solidFill>
                <a:latin typeface="思源宋体 CN Medium"/>
              </a:rPr>
              <a:t>苏中著名耙齿</a:t>
            </a:r>
            <a:r>
              <a:rPr lang="zh-CN" altLang="zh-CN" sz="2110" dirty="0">
                <a:solidFill>
                  <a:srgbClr val="FF0000"/>
                </a:solidFill>
                <a:latin typeface="思源宋体 CN Medium"/>
              </a:rPr>
              <a:t>陵战役</a:t>
            </a:r>
            <a:r>
              <a:rPr lang="zh-CN" altLang="zh-CN" sz="2110" dirty="0">
                <a:solidFill>
                  <a:srgbClr val="002060"/>
                </a:solidFill>
                <a:latin typeface="思源宋体 CN Medium"/>
              </a:rPr>
              <a:t>中牺牲的</a:t>
            </a:r>
            <a:r>
              <a:rPr lang="zh-CN" altLang="zh-CN" sz="2110" dirty="0">
                <a:solidFill>
                  <a:srgbClr val="FF0000"/>
                </a:solidFill>
                <a:latin typeface="思源宋体 CN Medium"/>
              </a:rPr>
              <a:t>吴景安烈士</a:t>
            </a:r>
            <a:r>
              <a:rPr lang="zh-CN" altLang="zh-CN" sz="2110" dirty="0">
                <a:solidFill>
                  <a:srgbClr val="002060"/>
                </a:solidFill>
                <a:latin typeface="思源宋体 CN Medium"/>
              </a:rPr>
              <a:t>命名的学校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。我们是一所纯农村的初中，学生来自于周边</a:t>
            </a:r>
            <a:r>
              <a:rPr lang="zh-CN" altLang="en-US" sz="2110" dirty="0">
                <a:solidFill>
                  <a:srgbClr val="FF0000"/>
                </a:solidFill>
                <a:latin typeface="思源宋体 CN Medium"/>
              </a:rPr>
              <a:t>五个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自然村落，有</a:t>
            </a:r>
            <a:r>
              <a:rPr lang="en-US" altLang="zh-CN" sz="2110" dirty="0" smtClean="0">
                <a:solidFill>
                  <a:srgbClr val="FF0000"/>
                </a:solidFill>
                <a:latin typeface="思源宋体 CN Medium"/>
              </a:rPr>
              <a:t>80℅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的留守儿童。把农村的孩子关心好，培育好，让家长安心在外工作是我们</a:t>
            </a:r>
            <a:r>
              <a:rPr lang="zh-CN" altLang="en-US" sz="2110" dirty="0">
                <a:solidFill>
                  <a:srgbClr val="FF0000"/>
                </a:solidFill>
                <a:latin typeface="思源宋体 CN Medium"/>
              </a:rPr>
              <a:t>最大的责任</a:t>
            </a:r>
            <a:r>
              <a:rPr lang="zh-CN" altLang="en-US" sz="2110" dirty="0">
                <a:solidFill>
                  <a:srgbClr val="002060"/>
                </a:solidFill>
                <a:latin typeface="思源宋体 CN Medium"/>
              </a:rPr>
              <a:t>。</a:t>
            </a:r>
            <a:endParaRPr lang="zh-CN" altLang="en-US" sz="2110" b="1" dirty="0">
              <a:solidFill>
                <a:srgbClr val="002060"/>
              </a:solidFill>
              <a:latin typeface="思源宋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19" tIns="48112" rIns="96219" bIns="4811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9570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19" tIns="48112" rIns="96219" bIns="4811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 bwMode="auto">
          <a:xfrm>
            <a:off x="2100271" y="2097088"/>
            <a:ext cx="8810625" cy="3551237"/>
            <a:chOff x="1299" y="981"/>
            <a:chExt cx="5262" cy="2121"/>
          </a:xfrm>
        </p:grpSpPr>
        <p:grpSp>
          <p:nvGrpSpPr>
            <p:cNvPr id="3" name="组合 6"/>
            <p:cNvGrpSpPr/>
            <p:nvPr/>
          </p:nvGrpSpPr>
          <p:grpSpPr bwMode="auto">
            <a:xfrm>
              <a:off x="1299" y="981"/>
              <a:ext cx="1497" cy="761"/>
              <a:chOff x="3938954" y="5209062"/>
              <a:chExt cx="4346917" cy="1021807"/>
            </a:xfrm>
          </p:grpSpPr>
          <p:grpSp>
            <p:nvGrpSpPr>
              <p:cNvPr id="4" name="组合 105"/>
              <p:cNvGrpSpPr/>
              <p:nvPr/>
            </p:nvGrpSpPr>
            <p:grpSpPr bwMode="auto">
              <a:xfrm>
                <a:off x="3938954" y="5209062"/>
                <a:ext cx="4346917" cy="1021807"/>
                <a:chOff x="322748" y="3665374"/>
                <a:chExt cx="5680529" cy="1027864"/>
              </a:xfrm>
            </p:grpSpPr>
            <p:sp>
              <p:nvSpPr>
                <p:cNvPr id="8" name="圆角矩形 9"/>
                <p:cNvSpPr/>
                <p:nvPr/>
              </p:nvSpPr>
              <p:spPr>
                <a:xfrm>
                  <a:off x="322748" y="3665374"/>
                  <a:ext cx="5680765" cy="102835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127000" dist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圆角矩形 10"/>
                <p:cNvSpPr/>
                <p:nvPr/>
              </p:nvSpPr>
              <p:spPr>
                <a:xfrm>
                  <a:off x="517024" y="3785754"/>
                  <a:ext cx="5277822" cy="78503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610" name="文本框 106"/>
              <p:cNvSpPr txBox="1">
                <a:spLocks noChangeArrowheads="1"/>
              </p:cNvSpPr>
              <p:nvPr/>
            </p:nvSpPr>
            <p:spPr bwMode="auto">
              <a:xfrm>
                <a:off x="4278198" y="5470892"/>
                <a:ext cx="3948257" cy="4900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3400" b="1" dirty="0">
                    <a:solidFill>
                      <a:srgbClr val="A4050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优质</a:t>
                </a:r>
                <a:endPara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5" name="组合 21"/>
            <p:cNvGrpSpPr/>
            <p:nvPr/>
          </p:nvGrpSpPr>
          <p:grpSpPr bwMode="auto">
            <a:xfrm>
              <a:off x="3342" y="1320"/>
              <a:ext cx="1204" cy="1425"/>
              <a:chOff x="3418268" y="2079703"/>
              <a:chExt cx="2731420" cy="2673043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18268" y="2079703"/>
                <a:ext cx="2673043" cy="267304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组合 67"/>
              <p:cNvGrpSpPr/>
              <p:nvPr/>
            </p:nvGrpSpPr>
            <p:grpSpPr bwMode="auto">
              <a:xfrm>
                <a:off x="3681451" y="2319196"/>
                <a:ext cx="2174905" cy="2174905"/>
                <a:chOff x="3739822" y="2440887"/>
                <a:chExt cx="1970936" cy="1970936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3739476" y="2447017"/>
                  <a:ext cx="1978420" cy="1964725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rgbClr val="B8BBBC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椭圆 26"/>
                <p:cNvSpPr>
                  <a:spLocks noChangeAspect="1"/>
                </p:cNvSpPr>
                <p:nvPr/>
              </p:nvSpPr>
              <p:spPr>
                <a:xfrm>
                  <a:off x="3837054" y="2549460"/>
                  <a:ext cx="1776466" cy="1776466"/>
                </a:xfrm>
                <a:prstGeom prst="ellipse">
                  <a:avLst/>
                </a:prstGeom>
                <a:gradFill>
                  <a:gsLst>
                    <a:gs pos="0">
                      <a:srgbClr val="E30613"/>
                    </a:gs>
                    <a:gs pos="100000">
                      <a:srgbClr val="81040B"/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604" name="文本框 20"/>
              <p:cNvSpPr>
                <a:spLocks noChangeArrowheads="1"/>
              </p:cNvSpPr>
              <p:nvPr/>
            </p:nvSpPr>
            <p:spPr bwMode="auto">
              <a:xfrm>
                <a:off x="3966807" y="2813279"/>
                <a:ext cx="2182881" cy="127581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3400" b="1" dirty="0">
                    <a:solidFill>
                      <a:srgbClr val="F8F8F8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sym typeface="微软雅黑" panose="020B0503020204020204" pitchFamily="34" charset="-122"/>
                  </a:rPr>
                  <a:t>农村</a:t>
                </a:r>
                <a:endParaRPr lang="zh-CN" altLang="en-US" sz="3400" b="1" dirty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3400" b="1" dirty="0">
                    <a:solidFill>
                      <a:srgbClr val="F8F8F8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sym typeface="微软雅黑" panose="020B0503020204020204" pitchFamily="34" charset="-122"/>
                  </a:rPr>
                  <a:t>初中</a:t>
                </a:r>
                <a:endParaRPr lang="zh-CN" altLang="en-US" sz="3400" b="1" dirty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 bwMode="auto">
            <a:xfrm>
              <a:off x="1299" y="2296"/>
              <a:ext cx="1497" cy="761"/>
              <a:chOff x="3938954" y="5209062"/>
              <a:chExt cx="4346917" cy="1021807"/>
            </a:xfrm>
          </p:grpSpPr>
          <p:grpSp>
            <p:nvGrpSpPr>
              <p:cNvPr id="12" name="组合 105"/>
              <p:cNvGrpSpPr/>
              <p:nvPr/>
            </p:nvGrpSpPr>
            <p:grpSpPr bwMode="auto">
              <a:xfrm>
                <a:off x="3938954" y="5209062"/>
                <a:ext cx="4346917" cy="1021807"/>
                <a:chOff x="322748" y="3665374"/>
                <a:chExt cx="5680529" cy="1027864"/>
              </a:xfrm>
            </p:grpSpPr>
            <p:sp>
              <p:nvSpPr>
                <p:cNvPr id="13" name="圆角矩形 9"/>
                <p:cNvSpPr/>
                <p:nvPr/>
              </p:nvSpPr>
              <p:spPr>
                <a:xfrm>
                  <a:off x="322748" y="3665478"/>
                  <a:ext cx="5680765" cy="102835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127000" dist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圆角矩形 10"/>
                <p:cNvSpPr/>
                <p:nvPr/>
              </p:nvSpPr>
              <p:spPr>
                <a:xfrm>
                  <a:off x="517024" y="3785858"/>
                  <a:ext cx="5277822" cy="78503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597" name="文本框 106"/>
              <p:cNvSpPr txBox="1">
                <a:spLocks noChangeArrowheads="1"/>
              </p:cNvSpPr>
              <p:nvPr/>
            </p:nvSpPr>
            <p:spPr bwMode="auto">
              <a:xfrm>
                <a:off x="4278198" y="5470892"/>
                <a:ext cx="3948257" cy="4900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3400" b="1" dirty="0">
                    <a:solidFill>
                      <a:srgbClr val="A4050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均衡</a:t>
                </a:r>
                <a:endPara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15" name="组合 6"/>
            <p:cNvGrpSpPr/>
            <p:nvPr/>
          </p:nvGrpSpPr>
          <p:grpSpPr bwMode="auto">
            <a:xfrm>
              <a:off x="5064" y="981"/>
              <a:ext cx="1497" cy="761"/>
              <a:chOff x="3938954" y="5209062"/>
              <a:chExt cx="4346917" cy="1021807"/>
            </a:xfrm>
          </p:grpSpPr>
          <p:grpSp>
            <p:nvGrpSpPr>
              <p:cNvPr id="18" name="组合 105"/>
              <p:cNvGrpSpPr/>
              <p:nvPr/>
            </p:nvGrpSpPr>
            <p:grpSpPr bwMode="auto">
              <a:xfrm>
                <a:off x="3938954" y="5209062"/>
                <a:ext cx="4346917" cy="1021807"/>
                <a:chOff x="322748" y="3665374"/>
                <a:chExt cx="5680529" cy="1027864"/>
              </a:xfrm>
            </p:grpSpPr>
            <p:sp>
              <p:nvSpPr>
                <p:cNvPr id="16" name="圆角矩形 9"/>
                <p:cNvSpPr/>
                <p:nvPr/>
              </p:nvSpPr>
              <p:spPr>
                <a:xfrm>
                  <a:off x="322510" y="3665374"/>
                  <a:ext cx="5680767" cy="102835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127000" dist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圆角矩形 10"/>
                <p:cNvSpPr/>
                <p:nvPr/>
              </p:nvSpPr>
              <p:spPr>
                <a:xfrm>
                  <a:off x="516786" y="3785754"/>
                  <a:ext cx="5277825" cy="78503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593" name="文本框 106"/>
              <p:cNvSpPr txBox="1">
                <a:spLocks noChangeArrowheads="1"/>
              </p:cNvSpPr>
              <p:nvPr/>
            </p:nvSpPr>
            <p:spPr bwMode="auto">
              <a:xfrm>
                <a:off x="4278198" y="5470892"/>
                <a:ext cx="3948257" cy="4900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3400" b="1" dirty="0">
                    <a:solidFill>
                      <a:srgbClr val="A4050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质量</a:t>
                </a:r>
                <a:endPara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21" name="组合 6"/>
            <p:cNvGrpSpPr/>
            <p:nvPr/>
          </p:nvGrpSpPr>
          <p:grpSpPr bwMode="auto">
            <a:xfrm>
              <a:off x="5064" y="2341"/>
              <a:ext cx="1497" cy="761"/>
              <a:chOff x="3938954" y="5209062"/>
              <a:chExt cx="4346917" cy="1021807"/>
            </a:xfrm>
          </p:grpSpPr>
          <p:grpSp>
            <p:nvGrpSpPr>
              <p:cNvPr id="22" name="组合 105"/>
              <p:cNvGrpSpPr/>
              <p:nvPr/>
            </p:nvGrpSpPr>
            <p:grpSpPr bwMode="auto">
              <a:xfrm>
                <a:off x="3938954" y="5209062"/>
                <a:ext cx="4346917" cy="1021807"/>
                <a:chOff x="322748" y="3665374"/>
                <a:chExt cx="5680529" cy="1027864"/>
              </a:xfrm>
            </p:grpSpPr>
            <p:sp>
              <p:nvSpPr>
                <p:cNvPr id="19" name="圆角矩形 9"/>
                <p:cNvSpPr/>
                <p:nvPr/>
              </p:nvSpPr>
              <p:spPr>
                <a:xfrm>
                  <a:off x="322510" y="3664888"/>
                  <a:ext cx="5680767" cy="102835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127000" dist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圆角矩形 10"/>
                <p:cNvSpPr/>
                <p:nvPr/>
              </p:nvSpPr>
              <p:spPr>
                <a:xfrm>
                  <a:off x="516786" y="3785267"/>
                  <a:ext cx="5277825" cy="78503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9589" name="文本框 106"/>
              <p:cNvSpPr txBox="1">
                <a:spLocks noChangeArrowheads="1"/>
              </p:cNvSpPr>
              <p:nvPr/>
            </p:nvSpPr>
            <p:spPr bwMode="auto">
              <a:xfrm>
                <a:off x="4278198" y="5470892"/>
                <a:ext cx="3948257" cy="4900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3400" b="1" dirty="0">
                    <a:solidFill>
                      <a:srgbClr val="A4050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   公平</a:t>
                </a:r>
                <a:endPara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09584" name="矩形 3"/>
            <p:cNvSpPr>
              <a:spLocks noChangeArrowheads="1"/>
            </p:cNvSpPr>
            <p:nvPr/>
          </p:nvSpPr>
          <p:spPr bwMode="auto">
            <a:xfrm rot="1954996">
              <a:off x="2660" y="1706"/>
              <a:ext cx="726" cy="45"/>
            </a:xfrm>
            <a:prstGeom prst="rect">
              <a:avLst/>
            </a:prstGeom>
            <a:gradFill rotWithShape="0"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 w="12700" algn="ctr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585" name="矩形 3"/>
            <p:cNvSpPr>
              <a:spLocks noChangeArrowheads="1"/>
            </p:cNvSpPr>
            <p:nvPr/>
          </p:nvSpPr>
          <p:spPr bwMode="auto">
            <a:xfrm rot="-1736551">
              <a:off x="4475" y="1706"/>
              <a:ext cx="726" cy="45"/>
            </a:xfrm>
            <a:prstGeom prst="rect">
              <a:avLst/>
            </a:prstGeom>
            <a:gradFill rotWithShape="0"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 w="12700" algn="ctr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586" name="矩形 3"/>
            <p:cNvSpPr>
              <a:spLocks noChangeArrowheads="1"/>
            </p:cNvSpPr>
            <p:nvPr/>
          </p:nvSpPr>
          <p:spPr bwMode="auto">
            <a:xfrm rot="-1997829">
              <a:off x="2751" y="2568"/>
              <a:ext cx="726" cy="45"/>
            </a:xfrm>
            <a:prstGeom prst="rect">
              <a:avLst/>
            </a:prstGeom>
            <a:gradFill rotWithShape="0"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 w="12700" algn="ctr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587" name="矩形 3"/>
            <p:cNvSpPr>
              <a:spLocks noChangeArrowheads="1"/>
            </p:cNvSpPr>
            <p:nvPr/>
          </p:nvSpPr>
          <p:spPr bwMode="auto">
            <a:xfrm rot="1656812">
              <a:off x="4384" y="2614"/>
              <a:ext cx="726" cy="45"/>
            </a:xfrm>
            <a:prstGeom prst="rect">
              <a:avLst/>
            </a:prstGeom>
            <a:gradFill rotWithShape="0">
              <a:gsLst>
                <a:gs pos="0">
                  <a:srgbClr val="E30613"/>
                </a:gs>
                <a:gs pos="100000">
                  <a:srgbClr val="81040B"/>
                </a:gs>
              </a:gsLst>
              <a:lin ang="5400000" scaled="1"/>
            </a:gradFill>
            <a:ln w="12700" algn="ctr">
              <a:noFill/>
              <a:miter lim="800000"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组合 6"/>
          <p:cNvGrpSpPr/>
          <p:nvPr/>
        </p:nvGrpSpPr>
        <p:grpSpPr bwMode="auto">
          <a:xfrm>
            <a:off x="3770313" y="274638"/>
            <a:ext cx="5848350" cy="1274762"/>
            <a:chOff x="3938954" y="5209062"/>
            <a:chExt cx="4346917" cy="1021807"/>
          </a:xfrm>
        </p:grpSpPr>
        <p:grpSp>
          <p:nvGrpSpPr>
            <p:cNvPr id="25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517033" y="3785697"/>
                <a:ext cx="5276539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576" name="文本框 106"/>
            <p:cNvSpPr txBox="1">
              <a:spLocks noChangeArrowheads="1"/>
            </p:cNvSpPr>
            <p:nvPr/>
          </p:nvSpPr>
          <p:spPr bwMode="auto">
            <a:xfrm>
              <a:off x="4277545" y="5470892"/>
              <a:ext cx="3948575" cy="4900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深入课堂教学改革</a:t>
              </a:r>
              <a:endParaRPr lang="zh-CN" altLang="en-US" sz="34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4" name="圆角矩形 43"/>
          <p:cNvSpPr/>
          <p:nvPr/>
        </p:nvSpPr>
        <p:spPr>
          <a:xfrm>
            <a:off x="165100" y="160346"/>
            <a:ext cx="2592388" cy="71913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6178" tIns="48092" rIns="96178" bIns="48092" anchor="ctr"/>
          <a:lstStyle/>
          <a:p>
            <a:pPr>
              <a:defRPr/>
            </a:pPr>
            <a:r>
              <a:rPr lang="zh-CN" altLang="en-US" sz="3400" b="1" dirty="0">
                <a:solidFill>
                  <a:srgbClr val="000000"/>
                </a:solidFill>
                <a:sym typeface="+mn-lt"/>
              </a:rPr>
              <a:t>    </a:t>
            </a:r>
            <a:r>
              <a:rPr lang="zh-CN" altLang="en-US" sz="3400" b="1" dirty="0">
                <a:solidFill>
                  <a:srgbClr val="FF0000"/>
                </a:solidFill>
                <a:sym typeface="+mn-lt"/>
              </a:rPr>
              <a:t>为什么？</a:t>
            </a:r>
            <a:endParaRPr lang="zh-CN" altLang="en-US" sz="3400" b="1" dirty="0">
              <a:solidFill>
                <a:srgbClr val="FF0000"/>
              </a:solidFill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-25482"/>
            <a:ext cx="3341872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31" y="11044"/>
            <a:ext cx="3341872" cy="7232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91" y="-7219"/>
            <a:ext cx="3341872" cy="7232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51" y="-25482"/>
            <a:ext cx="3341872" cy="723265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 bwMode="auto">
          <a:xfrm>
            <a:off x="4986338" y="579447"/>
            <a:ext cx="5848350" cy="1273175"/>
            <a:chOff x="3938954" y="5209062"/>
            <a:chExt cx="4346917" cy="1021807"/>
          </a:xfrm>
        </p:grpSpPr>
        <p:grpSp>
          <p:nvGrpSpPr>
            <p:cNvPr id="113695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517033" y="3785847"/>
                <a:ext cx="5276539" cy="7843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696" name="文本框 106"/>
            <p:cNvSpPr txBox="1">
              <a:spLocks noChangeArrowheads="1"/>
            </p:cNvSpPr>
            <p:nvPr/>
          </p:nvSpPr>
          <p:spPr bwMode="auto">
            <a:xfrm>
              <a:off x="4277437" y="5470892"/>
              <a:ext cx="3948408" cy="4949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一、改变课堂生态</a:t>
              </a:r>
              <a:endParaRPr lang="zh-CN" altLang="en-US" sz="34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" name="组合 11"/>
          <p:cNvGrpSpPr/>
          <p:nvPr/>
        </p:nvGrpSpPr>
        <p:grpSpPr bwMode="auto">
          <a:xfrm>
            <a:off x="5011746" y="2249488"/>
            <a:ext cx="5818187" cy="1274762"/>
            <a:chOff x="3938954" y="5209062"/>
            <a:chExt cx="4346917" cy="1021807"/>
          </a:xfrm>
        </p:grpSpPr>
        <p:grpSp>
          <p:nvGrpSpPr>
            <p:cNvPr id="113691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518040" y="3785697"/>
                <a:ext cx="5275995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692" name="文本框 106"/>
            <p:cNvSpPr txBox="1">
              <a:spLocks noChangeArrowheads="1"/>
            </p:cNvSpPr>
            <p:nvPr/>
          </p:nvSpPr>
          <p:spPr bwMode="auto">
            <a:xfrm>
              <a:off x="4277566" y="5470892"/>
              <a:ext cx="3948255" cy="4900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二、提升学业水平</a:t>
              </a:r>
              <a:endParaRPr lang="zh-CN" altLang="en-US" sz="34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8" name="组合 16"/>
          <p:cNvGrpSpPr/>
          <p:nvPr/>
        </p:nvGrpSpPr>
        <p:grpSpPr bwMode="auto">
          <a:xfrm>
            <a:off x="5011747" y="3995738"/>
            <a:ext cx="5819775" cy="1274762"/>
            <a:chOff x="3938954" y="5209062"/>
            <a:chExt cx="4346917" cy="1021807"/>
          </a:xfrm>
        </p:grpSpPr>
        <p:grpSp>
          <p:nvGrpSpPr>
            <p:cNvPr id="113687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3" name="圆角矩形 19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圆角矩形 20"/>
              <p:cNvSpPr/>
              <p:nvPr/>
            </p:nvSpPr>
            <p:spPr>
              <a:xfrm>
                <a:off x="517987" y="3785697"/>
                <a:ext cx="5276105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688" name="文本框 106"/>
            <p:cNvSpPr txBox="1">
              <a:spLocks noChangeArrowheads="1"/>
            </p:cNvSpPr>
            <p:nvPr/>
          </p:nvSpPr>
          <p:spPr bwMode="auto">
            <a:xfrm>
              <a:off x="4277437" y="5470892"/>
              <a:ext cx="3948408" cy="4900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三、培养关键能力</a:t>
              </a:r>
              <a:endParaRPr lang="zh-CN" altLang="en-US" sz="34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13668" name="组合 21"/>
          <p:cNvGrpSpPr/>
          <p:nvPr/>
        </p:nvGrpSpPr>
        <p:grpSpPr bwMode="auto">
          <a:xfrm>
            <a:off x="855663" y="1612900"/>
            <a:ext cx="2775314" cy="3479800"/>
            <a:chOff x="3418268" y="2079703"/>
            <a:chExt cx="2885670" cy="2673043"/>
          </a:xfrm>
        </p:grpSpPr>
        <p:sp>
          <p:nvSpPr>
            <p:cNvPr id="23" name="椭圆 22"/>
            <p:cNvSpPr/>
            <p:nvPr/>
          </p:nvSpPr>
          <p:spPr>
            <a:xfrm>
              <a:off x="3418268" y="2079703"/>
              <a:ext cx="2673043" cy="267304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113681" name="组合 67"/>
            <p:cNvGrpSpPr/>
            <p:nvPr/>
          </p:nvGrpSpPr>
          <p:grpSpPr bwMode="auto">
            <a:xfrm>
              <a:off x="3673135" y="2291125"/>
              <a:ext cx="2175524" cy="2175505"/>
              <a:chOff x="3732286" y="2415449"/>
              <a:chExt cx="1971497" cy="1971480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3732286" y="2415449"/>
                <a:ext cx="1971497" cy="197148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682" name="文本框 20"/>
            <p:cNvSpPr>
              <a:spLocks noChangeArrowheads="1"/>
            </p:cNvSpPr>
            <p:nvPr/>
          </p:nvSpPr>
          <p:spPr bwMode="auto">
            <a:xfrm>
              <a:off x="4122363" y="2788949"/>
              <a:ext cx="2181575" cy="17022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4600" b="1" dirty="0" smtClean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初始</a:t>
              </a:r>
              <a:endParaRPr lang="en-US" altLang="zh-CN" sz="4600" b="1" dirty="0" smtClean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  <a:p>
              <a:r>
                <a:rPr lang="zh-CN" altLang="en-US" sz="4600" b="1" dirty="0" smtClean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目</a:t>
              </a:r>
              <a:r>
                <a:rPr lang="zh-CN" altLang="en-US" sz="4600" b="1" dirty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标</a:t>
              </a:r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  <a:p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6"/>
          <p:cNvGrpSpPr/>
          <p:nvPr/>
        </p:nvGrpSpPr>
        <p:grpSpPr bwMode="auto">
          <a:xfrm>
            <a:off x="5011747" y="5514975"/>
            <a:ext cx="5819775" cy="1274764"/>
            <a:chOff x="3938954" y="5209062"/>
            <a:chExt cx="4346917" cy="1021807"/>
          </a:xfrm>
        </p:grpSpPr>
        <p:grpSp>
          <p:nvGrpSpPr>
            <p:cNvPr id="113674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22748" y="3665374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517987" y="3785697"/>
                <a:ext cx="5276105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675" name="文本框 106"/>
            <p:cNvSpPr txBox="1">
              <a:spLocks noChangeArrowheads="1"/>
            </p:cNvSpPr>
            <p:nvPr/>
          </p:nvSpPr>
          <p:spPr bwMode="auto">
            <a:xfrm>
              <a:off x="4277437" y="5470892"/>
              <a:ext cx="3948408" cy="4900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四</a:t>
              </a:r>
              <a:r>
                <a:rPr lang="zh-CN" altLang="en-US" sz="3400" b="1" dirty="0" smtClean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、提升教师素养</a:t>
              </a:r>
              <a:endParaRPr lang="zh-CN" altLang="en-US" sz="34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13671" name="组合 54"/>
          <p:cNvGrpSpPr/>
          <p:nvPr/>
        </p:nvGrpSpPr>
        <p:grpSpPr bwMode="auto">
          <a:xfrm>
            <a:off x="804863" y="438150"/>
            <a:ext cx="938212" cy="700088"/>
            <a:chOff x="611187" y="261275"/>
            <a:chExt cx="666069" cy="664458"/>
          </a:xfrm>
        </p:grpSpPr>
        <p:sp>
          <p:nvSpPr>
            <p:cNvPr id="34" name="矩形 33"/>
            <p:cNvSpPr>
              <a:spLocks noChangeAspect="1"/>
            </p:cNvSpPr>
            <p:nvPr/>
          </p:nvSpPr>
          <p:spPr>
            <a:xfrm>
              <a:off x="611187" y="261275"/>
              <a:ext cx="538716" cy="5378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矩形 34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89" name="组合 54"/>
          <p:cNvGrpSpPr/>
          <p:nvPr/>
        </p:nvGrpSpPr>
        <p:grpSpPr bwMode="auto">
          <a:xfrm>
            <a:off x="808038" y="427047"/>
            <a:ext cx="938212" cy="700087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716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4690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1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3" name="Rectangle 8"/>
          <p:cNvSpPr>
            <a:spLocks noChangeArrowheads="1"/>
          </p:cNvSpPr>
          <p:nvPr/>
        </p:nvSpPr>
        <p:spPr bwMode="auto">
          <a:xfrm>
            <a:off x="2708280" y="1711400"/>
            <a:ext cx="6224899" cy="1620698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5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</a:t>
            </a:r>
            <a:r>
              <a:rPr lang="zh-CN" altLang="en-US" sz="5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特色</a:t>
            </a:r>
            <a:r>
              <a:rPr lang="zh-CN" altLang="en-US" sz="5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自信</a:t>
            </a:r>
            <a:endParaRPr lang="zh-CN" altLang="en-US" sz="57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694" name="Rectangle 9"/>
          <p:cNvSpPr>
            <a:spLocks noChangeArrowheads="1"/>
          </p:cNvSpPr>
          <p:nvPr/>
        </p:nvSpPr>
        <p:spPr bwMode="auto">
          <a:xfrm>
            <a:off x="2782893" y="3003733"/>
            <a:ext cx="6332301" cy="974367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5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质</a:t>
            </a:r>
            <a:r>
              <a:rPr lang="zh-CN" altLang="en-US" sz="5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量立校自信</a:t>
            </a:r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695" name="Rectangle 11"/>
          <p:cNvSpPr>
            <a:spLocks noChangeArrowheads="1"/>
          </p:cNvSpPr>
          <p:nvPr/>
        </p:nvSpPr>
        <p:spPr bwMode="auto">
          <a:xfrm>
            <a:off x="3163891" y="4143945"/>
            <a:ext cx="5989097" cy="973592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5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文</a:t>
            </a:r>
            <a:r>
              <a:rPr lang="zh-CN" altLang="en-US" sz="5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化育人自信</a:t>
            </a:r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696" name="Rectangle 12"/>
          <p:cNvSpPr>
            <a:spLocks noChangeArrowheads="1"/>
          </p:cNvSpPr>
          <p:nvPr/>
        </p:nvSpPr>
        <p:spPr bwMode="auto">
          <a:xfrm>
            <a:off x="3163891" y="5358383"/>
            <a:ext cx="5989097" cy="973592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5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乡</a:t>
            </a:r>
            <a:r>
              <a:rPr lang="zh-CN" altLang="en-US" sz="5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村教育自信</a:t>
            </a:r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697" name="Rectangle 13"/>
          <p:cNvSpPr>
            <a:spLocks noChangeArrowheads="1"/>
          </p:cNvSpPr>
          <p:nvPr/>
        </p:nvSpPr>
        <p:spPr bwMode="auto">
          <a:xfrm>
            <a:off x="1719271" y="346083"/>
            <a:ext cx="4556125" cy="1071563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6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办学自信：</a:t>
            </a:r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21"/>
          <p:cNvGrpSpPr/>
          <p:nvPr/>
        </p:nvGrpSpPr>
        <p:grpSpPr bwMode="auto">
          <a:xfrm>
            <a:off x="812751" y="2032157"/>
            <a:ext cx="2775314" cy="3479800"/>
            <a:chOff x="3418268" y="2079703"/>
            <a:chExt cx="2885670" cy="2673043"/>
          </a:xfrm>
        </p:grpSpPr>
        <p:sp>
          <p:nvSpPr>
            <p:cNvPr id="14" name="椭圆 13"/>
            <p:cNvSpPr/>
            <p:nvPr/>
          </p:nvSpPr>
          <p:spPr>
            <a:xfrm>
              <a:off x="3418268" y="2079703"/>
              <a:ext cx="2673043" cy="267304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组合 67"/>
            <p:cNvGrpSpPr/>
            <p:nvPr/>
          </p:nvGrpSpPr>
          <p:grpSpPr bwMode="auto">
            <a:xfrm>
              <a:off x="3673135" y="2291125"/>
              <a:ext cx="2175524" cy="2175505"/>
              <a:chOff x="3732286" y="2415449"/>
              <a:chExt cx="1971497" cy="197148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3732286" y="2415449"/>
                <a:ext cx="1971497" cy="197148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文本框 20"/>
            <p:cNvSpPr>
              <a:spLocks noChangeArrowheads="1"/>
            </p:cNvSpPr>
            <p:nvPr/>
          </p:nvSpPr>
          <p:spPr bwMode="auto">
            <a:xfrm>
              <a:off x="4122363" y="2788949"/>
              <a:ext cx="2181575" cy="17022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4600" b="1" dirty="0" smtClean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升级</a:t>
              </a:r>
              <a:endParaRPr lang="en-US" altLang="zh-CN" sz="4600" b="1" dirty="0" smtClean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  <a:p>
              <a:r>
                <a:rPr lang="zh-CN" altLang="en-US" sz="4600" b="1" dirty="0" smtClean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目</a:t>
              </a:r>
              <a:r>
                <a:rPr lang="zh-CN" altLang="en-US" sz="4600" b="1" dirty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标</a:t>
              </a:r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  <a:p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6"/>
          <p:cNvSpPr txBox="1">
            <a:spLocks noChangeArrowheads="1"/>
          </p:cNvSpPr>
          <p:nvPr/>
        </p:nvSpPr>
        <p:spPr bwMode="auto">
          <a:xfrm>
            <a:off x="2225681" y="5595944"/>
            <a:ext cx="194307" cy="3741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b="1"/>
          </a:p>
        </p:txBody>
      </p:sp>
      <p:grpSp>
        <p:nvGrpSpPr>
          <p:cNvPr id="115716" name="组合 15"/>
          <p:cNvGrpSpPr/>
          <p:nvPr/>
        </p:nvGrpSpPr>
        <p:grpSpPr bwMode="auto">
          <a:xfrm>
            <a:off x="381008" y="592147"/>
            <a:ext cx="6048375" cy="5400675"/>
            <a:chOff x="3477047" y="1600101"/>
            <a:chExt cx="6048672" cy="4340951"/>
          </a:xfrm>
        </p:grpSpPr>
        <p:pic>
          <p:nvPicPr>
            <p:cNvPr id="115723" name="Picture 2" descr="C:\Users\Administrator\Desktop\图片1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477047" y="2392189"/>
              <a:ext cx="6048672" cy="354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PA_圆角矩形 159"/>
            <p:cNvSpPr/>
            <p:nvPr>
              <p:custDataLst>
                <p:tags r:id="rId2"/>
              </p:custDataLst>
            </p:nvPr>
          </p:nvSpPr>
          <p:spPr>
            <a:xfrm>
              <a:off x="3981102" y="1600101"/>
              <a:ext cx="5112569" cy="776478"/>
            </a:xfrm>
            <a:prstGeom prst="roundRect">
              <a:avLst>
                <a:gd name="adj" fmla="val 50000"/>
              </a:avLst>
            </a:prstGeom>
            <a:solidFill>
              <a:srgbClr val="C77609"/>
            </a:solidFill>
            <a:ln w="25400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3" tIns="48216" rIns="96433" bIns="48216" anchor="ctr"/>
            <a:lstStyle/>
            <a:p>
              <a:pPr algn="ctr">
                <a:defRPr/>
              </a:pP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微软雅黑 Light" panose="020B0502040204020203" charset="-122"/>
                  <a:sym typeface="+mn-lt"/>
                </a:rPr>
                <a:t>立 学 课 堂   </a:t>
              </a:r>
              <a:endPara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微软雅黑 Light" panose="020B0502040204020203" charset="-122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716713" y="952501"/>
            <a:ext cx="5761037" cy="5221712"/>
          </a:xfrm>
          <a:prstGeom prst="rect">
            <a:avLst/>
          </a:prstGeom>
        </p:spPr>
        <p:txBody>
          <a:bodyPr lIns="91204" tIns="45606" rIns="91204" bIns="45606">
            <a:spAutoFit/>
          </a:bodyPr>
          <a:lstStyle/>
          <a:p>
            <a:pPr>
              <a:lnSpc>
                <a:spcPts val="4990"/>
              </a:lnSpc>
              <a:defRPr/>
            </a:pPr>
            <a:r>
              <a:rPr lang="zh-CN" altLang="en-US" dirty="0">
                <a:ea typeface="宋体" panose="02010600030101010101" pitchFamily="2" charset="-122"/>
              </a:rPr>
              <a:t>          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南通市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历经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8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年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推行“限时讲授，合作学习，踊跃展示”的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“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12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字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12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条”改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课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实践，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强化</a:t>
            </a:r>
            <a:r>
              <a:rPr lang="zh-CN" altLang="zh-CN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“以学生为主体，以学习为中心”的课改理念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，我们景安初中克服重重困难，积极投入课改运动，经过多年努力，这一理念已深入人心，成功践行，形成了我校多样开放的课堂样态。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0" y="5632450"/>
            <a:ext cx="3529013" cy="923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zh-CN" altLang="en-US" sz="4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4000" b="1" dirty="0" smtClean="0">
                <a:cs typeface="Arial" panose="020B0604020202020204" pitchFamily="34" charset="0"/>
              </a:rPr>
              <a:t>输入</a:t>
            </a:r>
            <a:endParaRPr lang="zh-CN" altLang="en-US" sz="6000" b="1" dirty="0">
              <a:cs typeface="Arial" panose="020B0604020202020204" pitchFamily="34" charset="0"/>
            </a:endParaRPr>
          </a:p>
        </p:txBody>
      </p:sp>
      <p:sp>
        <p:nvSpPr>
          <p:cNvPr id="11" name="右箭头 14"/>
          <p:cNvSpPr>
            <a:spLocks noChangeArrowheads="1"/>
          </p:cNvSpPr>
          <p:nvPr/>
        </p:nvSpPr>
        <p:spPr bwMode="auto">
          <a:xfrm flipV="1">
            <a:off x="2111381" y="6108699"/>
            <a:ext cx="642938" cy="71439"/>
          </a:xfrm>
          <a:prstGeom prst="rightArrow">
            <a:avLst>
              <a:gd name="adj1" fmla="val 50000"/>
              <a:gd name="adj2" fmla="val 5154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204" tIns="45606" rIns="91204" bIns="45606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2684463" y="5561013"/>
            <a:ext cx="1441450" cy="9223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4000" b="1" dirty="0" smtClean="0">
                <a:cs typeface="Arial" panose="020B0604020202020204" pitchFamily="34" charset="0"/>
              </a:rPr>
              <a:t>内化</a:t>
            </a:r>
            <a:endParaRPr lang="zh-CN" altLang="en-US" sz="6000" b="1" dirty="0">
              <a:cs typeface="Arial" panose="020B0604020202020204" pitchFamily="34" charset="0"/>
            </a:endParaRPr>
          </a:p>
        </p:txBody>
      </p:sp>
      <p:sp>
        <p:nvSpPr>
          <p:cNvPr id="13" name="右箭头 14"/>
          <p:cNvSpPr>
            <a:spLocks noChangeArrowheads="1"/>
          </p:cNvSpPr>
          <p:nvPr/>
        </p:nvSpPr>
        <p:spPr bwMode="auto">
          <a:xfrm flipV="1">
            <a:off x="3981450" y="6064253"/>
            <a:ext cx="642938" cy="71439"/>
          </a:xfrm>
          <a:prstGeom prst="rightArrow">
            <a:avLst>
              <a:gd name="adj1" fmla="val 50000"/>
              <a:gd name="adj2" fmla="val 5154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204" tIns="45606" rIns="91204" bIns="45606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557714" y="5561013"/>
            <a:ext cx="1439862" cy="9223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4000" b="1" dirty="0" smtClean="0">
                <a:cs typeface="Arial" panose="020B0604020202020204" pitchFamily="34" charset="0"/>
              </a:rPr>
              <a:t>输出</a:t>
            </a:r>
            <a:endParaRPr lang="zh-CN" altLang="en-US" sz="60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矩形 2"/>
          <p:cNvSpPr>
            <a:spLocks noChangeArrowheads="1"/>
          </p:cNvSpPr>
          <p:nvPr/>
        </p:nvSpPr>
        <p:spPr bwMode="auto">
          <a:xfrm>
            <a:off x="596904" y="3328991"/>
            <a:ext cx="12045786" cy="708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zh-CN" altLang="zh-CN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立德树人根本任务达成与学生的课堂学习融为一体</a:t>
            </a:r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0834" name="矩形 3"/>
          <p:cNvSpPr>
            <a:spLocks noChangeArrowheads="1"/>
          </p:cNvSpPr>
          <p:nvPr/>
        </p:nvSpPr>
        <p:spPr bwMode="auto">
          <a:xfrm>
            <a:off x="1460504" y="1671643"/>
            <a:ext cx="9889904" cy="919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zh-CN" altLang="zh-CN" sz="54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以学生为主体，以学习为中心</a:t>
            </a:r>
            <a:r>
              <a:rPr lang="zh-CN" altLang="en-US" sz="54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54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0836" name="矩形 5"/>
          <p:cNvSpPr>
            <a:spLocks noChangeArrowheads="1"/>
          </p:cNvSpPr>
          <p:nvPr/>
        </p:nvSpPr>
        <p:spPr bwMode="auto">
          <a:xfrm>
            <a:off x="4484692" y="447681"/>
            <a:ext cx="4309976" cy="708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zh-CN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南通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立学课堂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54"/>
          <p:cNvGrpSpPr/>
          <p:nvPr/>
        </p:nvGrpSpPr>
        <p:grpSpPr bwMode="auto">
          <a:xfrm>
            <a:off x="276234" y="200025"/>
            <a:ext cx="938213" cy="698500"/>
            <a:chOff x="611187" y="261275"/>
            <a:chExt cx="666069" cy="664458"/>
          </a:xfrm>
        </p:grpSpPr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611187" y="261275"/>
              <a:ext cx="538715" cy="5376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881672" y="530078"/>
              <a:ext cx="395584" cy="3956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圆角矩形 37"/>
          <p:cNvSpPr/>
          <p:nvPr/>
        </p:nvSpPr>
        <p:spPr bwMode="auto">
          <a:xfrm>
            <a:off x="1244799" y="1096051"/>
            <a:ext cx="2932888" cy="612715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70" rIns="91335" bIns="45670" anchor="ctr"/>
          <a:lstStyle/>
          <a:p>
            <a:pPr>
              <a:defRPr/>
            </a:pPr>
            <a:r>
              <a:rPr lang="en-US" altLang="zh-CN" sz="36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 Light" panose="020B0502040204020203" charset="-122"/>
              </a:rPr>
              <a:t>  </a:t>
            </a:r>
            <a:r>
              <a:rPr lang="zh-CN" altLang="en-US" sz="3600" b="1" dirty="0" smtClean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 Light" panose="020B0502040204020203" charset="-122"/>
              </a:rPr>
              <a:t>改革之路</a:t>
            </a:r>
            <a:endParaRPr lang="zh-CN" altLang="en-US" sz="36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 Light" panose="020B0502040204020203" charset="-122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-483388" y="3760347"/>
            <a:ext cx="4150454" cy="68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2008—2012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7293476" y="1528099"/>
            <a:ext cx="3432308" cy="68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2019—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-555397" y="5848580"/>
            <a:ext cx="4103967" cy="68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埋头走路   </a:t>
            </a:r>
            <a:endParaRPr lang="zh-CN" altLang="en-US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08700" y="2104165"/>
            <a:ext cx="10666160" cy="3838475"/>
            <a:chOff x="308695" y="2320181"/>
            <a:chExt cx="10666157" cy="3838475"/>
          </a:xfrm>
        </p:grpSpPr>
        <p:sp>
          <p:nvSpPr>
            <p:cNvPr id="50" name="Freeform 7"/>
            <p:cNvSpPr/>
            <p:nvPr/>
          </p:nvSpPr>
          <p:spPr bwMode="auto">
            <a:xfrm>
              <a:off x="8085559" y="2320181"/>
              <a:ext cx="2808312" cy="398579"/>
            </a:xfrm>
            <a:custGeom>
              <a:avLst/>
              <a:gdLst>
                <a:gd name="T0" fmla="*/ 2147483647 w 664"/>
                <a:gd name="T1" fmla="*/ 0 h 104"/>
                <a:gd name="T2" fmla="*/ 2147483647 w 664"/>
                <a:gd name="T3" fmla="*/ 0 h 104"/>
                <a:gd name="T4" fmla="*/ 0 w 664"/>
                <a:gd name="T5" fmla="*/ 2147483647 h 104"/>
                <a:gd name="T6" fmla="*/ 2147483647 w 664"/>
                <a:gd name="T7" fmla="*/ 2147483647 h 104"/>
                <a:gd name="T8" fmla="*/ 2147483647 w 664"/>
                <a:gd name="T9" fmla="*/ 2147483647 h 104"/>
                <a:gd name="T10" fmla="*/ 2147483647 w 664"/>
                <a:gd name="T11" fmla="*/ 0 h 104"/>
                <a:gd name="T12" fmla="*/ 2147483647 w 664"/>
                <a:gd name="T13" fmla="*/ 0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4"/>
                <a:gd name="T22" fmla="*/ 0 h 104"/>
                <a:gd name="T23" fmla="*/ 664 w 664"/>
                <a:gd name="T24" fmla="*/ 104 h 1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4" h="104">
                  <a:moveTo>
                    <a:pt x="103" y="0"/>
                  </a:moveTo>
                  <a:lnTo>
                    <a:pt x="93" y="0"/>
                  </a:lnTo>
                  <a:lnTo>
                    <a:pt x="0" y="104"/>
                  </a:lnTo>
                  <a:lnTo>
                    <a:pt x="103" y="104"/>
                  </a:lnTo>
                  <a:lnTo>
                    <a:pt x="664" y="104"/>
                  </a:lnTo>
                  <a:lnTo>
                    <a:pt x="664" y="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D1D1D4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08695" y="2464197"/>
              <a:ext cx="10666157" cy="3694459"/>
              <a:chOff x="308695" y="2464197"/>
              <a:chExt cx="10666157" cy="3694459"/>
            </a:xfrm>
          </p:grpSpPr>
          <p:sp>
            <p:nvSpPr>
              <p:cNvPr id="169987" name="Freeform 7"/>
              <p:cNvSpPr/>
              <p:nvPr/>
            </p:nvSpPr>
            <p:spPr bwMode="auto">
              <a:xfrm>
                <a:off x="308695" y="4552429"/>
                <a:ext cx="2926135" cy="398462"/>
              </a:xfrm>
              <a:custGeom>
                <a:avLst/>
                <a:gdLst>
                  <a:gd name="T0" fmla="*/ 2147483647 w 664"/>
                  <a:gd name="T1" fmla="*/ 0 h 104"/>
                  <a:gd name="T2" fmla="*/ 2147483647 w 664"/>
                  <a:gd name="T3" fmla="*/ 0 h 104"/>
                  <a:gd name="T4" fmla="*/ 0 w 664"/>
                  <a:gd name="T5" fmla="*/ 2147483647 h 104"/>
                  <a:gd name="T6" fmla="*/ 2147483647 w 664"/>
                  <a:gd name="T7" fmla="*/ 2147483647 h 104"/>
                  <a:gd name="T8" fmla="*/ 2147483647 w 664"/>
                  <a:gd name="T9" fmla="*/ 2147483647 h 104"/>
                  <a:gd name="T10" fmla="*/ 2147483647 w 664"/>
                  <a:gd name="T11" fmla="*/ 0 h 104"/>
                  <a:gd name="T12" fmla="*/ 2147483647 w 664"/>
                  <a:gd name="T13" fmla="*/ 0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4"/>
                  <a:gd name="T22" fmla="*/ 0 h 104"/>
                  <a:gd name="T23" fmla="*/ 664 w 664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4" h="104">
                    <a:moveTo>
                      <a:pt x="103" y="0"/>
                    </a:moveTo>
                    <a:lnTo>
                      <a:pt x="93" y="0"/>
                    </a:lnTo>
                    <a:lnTo>
                      <a:pt x="0" y="104"/>
                    </a:lnTo>
                    <a:lnTo>
                      <a:pt x="103" y="104"/>
                    </a:lnTo>
                    <a:lnTo>
                      <a:pt x="664" y="104"/>
                    </a:lnTo>
                    <a:lnTo>
                      <a:pt x="664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1D1D4"/>
              </a:solidFill>
              <a:ln w="9525">
                <a:noFill/>
                <a:round/>
              </a:ln>
            </p:spPr>
            <p:txBody>
              <a:bodyPr lIns="96294" tIns="48146" rIns="96294" bIns="48146"/>
              <a:lstStyle/>
              <a:p>
                <a:endParaRPr lang="zh-CN" altLang="en-US"/>
              </a:p>
            </p:txBody>
          </p:sp>
          <p:sp>
            <p:nvSpPr>
              <p:cNvPr id="169988" name="Freeform 8"/>
              <p:cNvSpPr/>
              <p:nvPr/>
            </p:nvSpPr>
            <p:spPr bwMode="auto">
              <a:xfrm>
                <a:off x="3189015" y="4192389"/>
                <a:ext cx="398462" cy="792162"/>
              </a:xfrm>
              <a:custGeom>
                <a:avLst/>
                <a:gdLst>
                  <a:gd name="T0" fmla="*/ 0 w 101"/>
                  <a:gd name="T1" fmla="*/ 0 h 247"/>
                  <a:gd name="T2" fmla="*/ 0 w 101"/>
                  <a:gd name="T3" fmla="*/ 2147483647 h 247"/>
                  <a:gd name="T4" fmla="*/ 0 w 101"/>
                  <a:gd name="T5" fmla="*/ 2147483647 h 247"/>
                  <a:gd name="T6" fmla="*/ 2147483647 w 101"/>
                  <a:gd name="T7" fmla="*/ 2147483647 h 247"/>
                  <a:gd name="T8" fmla="*/ 2147483647 w 101"/>
                  <a:gd name="T9" fmla="*/ 2147483647 h 247"/>
                  <a:gd name="T10" fmla="*/ 2147483647 w 101"/>
                  <a:gd name="T11" fmla="*/ 0 h 247"/>
                  <a:gd name="T12" fmla="*/ 0 w 101"/>
                  <a:gd name="T13" fmla="*/ 0 h 2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247"/>
                  <a:gd name="T23" fmla="*/ 101 w 101"/>
                  <a:gd name="T24" fmla="*/ 247 h 2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247">
                    <a:moveTo>
                      <a:pt x="0" y="0"/>
                    </a:moveTo>
                    <a:lnTo>
                      <a:pt x="0" y="143"/>
                    </a:lnTo>
                    <a:lnTo>
                      <a:pt x="0" y="247"/>
                    </a:lnTo>
                    <a:lnTo>
                      <a:pt x="101" y="152"/>
                    </a:lnTo>
                    <a:lnTo>
                      <a:pt x="101" y="143"/>
                    </a:lnTo>
                    <a:lnTo>
                      <a:pt x="1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</a:ln>
            </p:spPr>
            <p:txBody>
              <a:bodyPr lIns="96294" tIns="48146" rIns="96294" bIns="48146"/>
              <a:lstStyle/>
              <a:p>
                <a:endParaRPr lang="zh-CN" altLang="en-US"/>
              </a:p>
            </p:txBody>
          </p:sp>
          <p:sp>
            <p:nvSpPr>
              <p:cNvPr id="169997" name="Freeform 7"/>
              <p:cNvSpPr/>
              <p:nvPr/>
            </p:nvSpPr>
            <p:spPr bwMode="auto">
              <a:xfrm>
                <a:off x="3189015" y="3832349"/>
                <a:ext cx="2471761" cy="398579"/>
              </a:xfrm>
              <a:custGeom>
                <a:avLst/>
                <a:gdLst>
                  <a:gd name="T0" fmla="*/ 2147483647 w 664"/>
                  <a:gd name="T1" fmla="*/ 0 h 104"/>
                  <a:gd name="T2" fmla="*/ 2147483647 w 664"/>
                  <a:gd name="T3" fmla="*/ 0 h 104"/>
                  <a:gd name="T4" fmla="*/ 0 w 664"/>
                  <a:gd name="T5" fmla="*/ 2147483647 h 104"/>
                  <a:gd name="T6" fmla="*/ 2147483647 w 664"/>
                  <a:gd name="T7" fmla="*/ 2147483647 h 104"/>
                  <a:gd name="T8" fmla="*/ 2147483647 w 664"/>
                  <a:gd name="T9" fmla="*/ 2147483647 h 104"/>
                  <a:gd name="T10" fmla="*/ 2147483647 w 664"/>
                  <a:gd name="T11" fmla="*/ 0 h 104"/>
                  <a:gd name="T12" fmla="*/ 2147483647 w 664"/>
                  <a:gd name="T13" fmla="*/ 0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4"/>
                  <a:gd name="T22" fmla="*/ 0 h 104"/>
                  <a:gd name="T23" fmla="*/ 664 w 664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4" h="104">
                    <a:moveTo>
                      <a:pt x="103" y="0"/>
                    </a:moveTo>
                    <a:lnTo>
                      <a:pt x="93" y="0"/>
                    </a:lnTo>
                    <a:lnTo>
                      <a:pt x="0" y="104"/>
                    </a:lnTo>
                    <a:lnTo>
                      <a:pt x="103" y="104"/>
                    </a:lnTo>
                    <a:lnTo>
                      <a:pt x="664" y="104"/>
                    </a:lnTo>
                    <a:lnTo>
                      <a:pt x="664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1D1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998" name="Freeform 8"/>
              <p:cNvSpPr/>
              <p:nvPr/>
            </p:nvSpPr>
            <p:spPr bwMode="auto">
              <a:xfrm>
                <a:off x="5637287" y="3400301"/>
                <a:ext cx="398566" cy="869170"/>
              </a:xfrm>
              <a:custGeom>
                <a:avLst/>
                <a:gdLst>
                  <a:gd name="T0" fmla="*/ 0 w 101"/>
                  <a:gd name="T1" fmla="*/ 0 h 247"/>
                  <a:gd name="T2" fmla="*/ 0 w 101"/>
                  <a:gd name="T3" fmla="*/ 2147483647 h 247"/>
                  <a:gd name="T4" fmla="*/ 0 w 101"/>
                  <a:gd name="T5" fmla="*/ 2147483647 h 247"/>
                  <a:gd name="T6" fmla="*/ 2147483647 w 101"/>
                  <a:gd name="T7" fmla="*/ 2147483647 h 247"/>
                  <a:gd name="T8" fmla="*/ 2147483647 w 101"/>
                  <a:gd name="T9" fmla="*/ 2147483647 h 247"/>
                  <a:gd name="T10" fmla="*/ 2147483647 w 101"/>
                  <a:gd name="T11" fmla="*/ 0 h 247"/>
                  <a:gd name="T12" fmla="*/ 0 w 101"/>
                  <a:gd name="T13" fmla="*/ 0 h 2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247"/>
                  <a:gd name="T23" fmla="*/ 101 w 101"/>
                  <a:gd name="T24" fmla="*/ 247 h 2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247">
                    <a:moveTo>
                      <a:pt x="0" y="0"/>
                    </a:moveTo>
                    <a:lnTo>
                      <a:pt x="0" y="143"/>
                    </a:lnTo>
                    <a:lnTo>
                      <a:pt x="0" y="247"/>
                    </a:lnTo>
                    <a:lnTo>
                      <a:pt x="101" y="152"/>
                    </a:lnTo>
                    <a:lnTo>
                      <a:pt x="101" y="143"/>
                    </a:lnTo>
                    <a:lnTo>
                      <a:pt x="1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999" name="Freeform 7"/>
              <p:cNvSpPr/>
              <p:nvPr/>
            </p:nvSpPr>
            <p:spPr bwMode="auto">
              <a:xfrm>
                <a:off x="5637288" y="3040261"/>
                <a:ext cx="2448272" cy="398579"/>
              </a:xfrm>
              <a:custGeom>
                <a:avLst/>
                <a:gdLst>
                  <a:gd name="T0" fmla="*/ 2147483647 w 664"/>
                  <a:gd name="T1" fmla="*/ 0 h 104"/>
                  <a:gd name="T2" fmla="*/ 2147483647 w 664"/>
                  <a:gd name="T3" fmla="*/ 0 h 104"/>
                  <a:gd name="T4" fmla="*/ 0 w 664"/>
                  <a:gd name="T5" fmla="*/ 2147483647 h 104"/>
                  <a:gd name="T6" fmla="*/ 2147483647 w 664"/>
                  <a:gd name="T7" fmla="*/ 2147483647 h 104"/>
                  <a:gd name="T8" fmla="*/ 2147483647 w 664"/>
                  <a:gd name="T9" fmla="*/ 2147483647 h 104"/>
                  <a:gd name="T10" fmla="*/ 2147483647 w 664"/>
                  <a:gd name="T11" fmla="*/ 0 h 104"/>
                  <a:gd name="T12" fmla="*/ 2147483647 w 664"/>
                  <a:gd name="T13" fmla="*/ 0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4"/>
                  <a:gd name="T22" fmla="*/ 0 h 104"/>
                  <a:gd name="T23" fmla="*/ 664 w 664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4" h="104">
                    <a:moveTo>
                      <a:pt x="103" y="0"/>
                    </a:moveTo>
                    <a:lnTo>
                      <a:pt x="93" y="0"/>
                    </a:lnTo>
                    <a:lnTo>
                      <a:pt x="0" y="104"/>
                    </a:lnTo>
                    <a:lnTo>
                      <a:pt x="103" y="104"/>
                    </a:lnTo>
                    <a:lnTo>
                      <a:pt x="664" y="104"/>
                    </a:lnTo>
                    <a:lnTo>
                      <a:pt x="664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1D1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2108896" y="3256285"/>
                <a:ext cx="4150679" cy="68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6294" tIns="48146" rIns="96294" bIns="48146">
                <a:spAutoFit/>
              </a:bodyPr>
              <a:lstStyle/>
              <a:p>
                <a:r>
                  <a:rPr lang="zh-CN" altLang="en-US" sz="3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dirty="0" smtClean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2012—2015</a:t>
                </a:r>
                <a:r>
                  <a:rPr lang="zh-CN" altLang="en-US" sz="2800" dirty="0" smtClean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</a:t>
                </a:r>
                <a:endPara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2" name="右箭头 14"/>
              <p:cNvSpPr>
                <a:spLocks noChangeArrowheads="1"/>
              </p:cNvSpPr>
              <p:nvPr/>
            </p:nvSpPr>
            <p:spPr bwMode="auto">
              <a:xfrm rot="5400000">
                <a:off x="1400648" y="5404692"/>
                <a:ext cx="1174179" cy="333750"/>
              </a:xfrm>
              <a:prstGeom prst="rightArrow">
                <a:avLst>
                  <a:gd name="adj1" fmla="val 50000"/>
                  <a:gd name="adj2" fmla="val 51905"/>
                </a:avLst>
              </a:prstGeom>
              <a:solidFill>
                <a:srgbClr val="002060"/>
              </a:solidFill>
              <a:ln w="38100" algn="ctr">
                <a:solidFill>
                  <a:srgbClr val="0070C0"/>
                </a:solidFill>
                <a:miter lim="800000"/>
              </a:ln>
            </p:spPr>
            <p:txBody>
              <a:bodyPr rot="10800000" anchor="ctr"/>
              <a:lstStyle/>
              <a:p>
                <a:pPr algn="ctr"/>
                <a:endParaRPr lang="zh-CN" altLang="en-US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4" name="右箭头 14"/>
              <p:cNvSpPr>
                <a:spLocks noChangeArrowheads="1"/>
              </p:cNvSpPr>
              <p:nvPr/>
            </p:nvSpPr>
            <p:spPr bwMode="auto">
              <a:xfrm rot="5400000">
                <a:off x="4136952" y="4684612"/>
                <a:ext cx="1174179" cy="333750"/>
              </a:xfrm>
              <a:prstGeom prst="rightArrow">
                <a:avLst>
                  <a:gd name="adj1" fmla="val 50000"/>
                  <a:gd name="adj2" fmla="val 51905"/>
                </a:avLst>
              </a:prstGeom>
              <a:solidFill>
                <a:srgbClr val="002060"/>
              </a:solidFill>
              <a:ln w="38100" algn="ctr">
                <a:solidFill>
                  <a:srgbClr val="0070C0"/>
                </a:solidFill>
                <a:miter lim="800000"/>
              </a:ln>
            </p:spPr>
            <p:txBody>
              <a:bodyPr rot="10800000" anchor="ctr"/>
              <a:lstStyle/>
              <a:p>
                <a:pPr algn="ctr"/>
                <a:endParaRPr lang="zh-CN" altLang="en-US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5" name="右箭头 14"/>
              <p:cNvSpPr>
                <a:spLocks noChangeArrowheads="1"/>
              </p:cNvSpPr>
              <p:nvPr/>
            </p:nvSpPr>
            <p:spPr bwMode="auto">
              <a:xfrm rot="5400000">
                <a:off x="6729240" y="3892524"/>
                <a:ext cx="1174179" cy="333750"/>
              </a:xfrm>
              <a:prstGeom prst="rightArrow">
                <a:avLst>
                  <a:gd name="adj1" fmla="val 50000"/>
                  <a:gd name="adj2" fmla="val 51905"/>
                </a:avLst>
              </a:prstGeom>
              <a:solidFill>
                <a:srgbClr val="002060"/>
              </a:solidFill>
              <a:ln w="38100" algn="ctr">
                <a:solidFill>
                  <a:srgbClr val="0070C0"/>
                </a:solidFill>
                <a:miter lim="800000"/>
              </a:ln>
            </p:spPr>
            <p:txBody>
              <a:bodyPr rot="10800000" anchor="ctr"/>
              <a:lstStyle/>
              <a:p>
                <a:pPr algn="ctr"/>
                <a:endParaRPr lang="zh-CN" altLang="en-US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6" name="Text Box 4"/>
              <p:cNvSpPr txBox="1">
                <a:spLocks noChangeArrowheads="1"/>
              </p:cNvSpPr>
              <p:nvPr/>
            </p:nvSpPr>
            <p:spPr bwMode="auto">
              <a:xfrm>
                <a:off x="2180903" y="5272509"/>
                <a:ext cx="3897405" cy="68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6294" tIns="48146" rIns="96294" bIns="48146">
                <a:spAutoFit/>
              </a:bodyPr>
              <a:lstStyle/>
              <a:p>
                <a:r>
                  <a:rPr lang="zh-CN" altLang="en-US" sz="3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3200" b="1" dirty="0" smtClean="0">
                    <a:solidFill>
                      <a:srgbClr val="00206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初见成效  </a:t>
                </a:r>
                <a:endParaRPr lang="zh-CN" altLang="en-US" sz="32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7" name="Text Box 4"/>
              <p:cNvSpPr txBox="1">
                <a:spLocks noChangeArrowheads="1"/>
              </p:cNvSpPr>
              <p:nvPr/>
            </p:nvSpPr>
            <p:spPr bwMode="auto">
              <a:xfrm>
                <a:off x="4845199" y="4480421"/>
                <a:ext cx="3897405" cy="68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6294" tIns="48146" rIns="96294" bIns="48146">
                <a:spAutoFit/>
              </a:bodyPr>
              <a:lstStyle/>
              <a:p>
                <a:r>
                  <a:rPr lang="zh-CN" altLang="en-US" sz="3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3200" b="1" dirty="0" smtClean="0">
                    <a:solidFill>
                      <a:srgbClr val="00206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成果梳理  </a:t>
                </a:r>
                <a:endParaRPr lang="zh-CN" altLang="en-US" sz="32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8085559" y="2680221"/>
                <a:ext cx="398462" cy="792162"/>
              </a:xfrm>
              <a:custGeom>
                <a:avLst/>
                <a:gdLst>
                  <a:gd name="T0" fmla="*/ 0 w 101"/>
                  <a:gd name="T1" fmla="*/ 0 h 247"/>
                  <a:gd name="T2" fmla="*/ 0 w 101"/>
                  <a:gd name="T3" fmla="*/ 2147483647 h 247"/>
                  <a:gd name="T4" fmla="*/ 0 w 101"/>
                  <a:gd name="T5" fmla="*/ 2147483647 h 247"/>
                  <a:gd name="T6" fmla="*/ 2147483647 w 101"/>
                  <a:gd name="T7" fmla="*/ 2147483647 h 247"/>
                  <a:gd name="T8" fmla="*/ 2147483647 w 101"/>
                  <a:gd name="T9" fmla="*/ 2147483647 h 247"/>
                  <a:gd name="T10" fmla="*/ 2147483647 w 101"/>
                  <a:gd name="T11" fmla="*/ 0 h 247"/>
                  <a:gd name="T12" fmla="*/ 0 w 101"/>
                  <a:gd name="T13" fmla="*/ 0 h 2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247"/>
                  <a:gd name="T23" fmla="*/ 101 w 101"/>
                  <a:gd name="T24" fmla="*/ 247 h 2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247">
                    <a:moveTo>
                      <a:pt x="0" y="0"/>
                    </a:moveTo>
                    <a:lnTo>
                      <a:pt x="0" y="143"/>
                    </a:lnTo>
                    <a:lnTo>
                      <a:pt x="0" y="247"/>
                    </a:lnTo>
                    <a:lnTo>
                      <a:pt x="101" y="152"/>
                    </a:lnTo>
                    <a:lnTo>
                      <a:pt x="101" y="143"/>
                    </a:lnTo>
                    <a:lnTo>
                      <a:pt x="10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</a:ln>
            </p:spPr>
            <p:txBody>
              <a:bodyPr lIns="96294" tIns="48146" rIns="96294" bIns="48146"/>
              <a:lstStyle/>
              <a:p>
                <a:endParaRPr lang="zh-CN" alt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4557167" y="2464197"/>
                <a:ext cx="4150679" cy="68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6294" tIns="48146" rIns="96294" bIns="48146">
                <a:spAutoFit/>
              </a:bodyPr>
              <a:lstStyle/>
              <a:p>
                <a:r>
                  <a:rPr lang="zh-CN" altLang="en-US" sz="3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en-US" altLang="zh-CN" sz="2800" dirty="0" smtClean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2015—2019</a:t>
                </a:r>
                <a:r>
                  <a:rPr lang="zh-CN" altLang="en-US" sz="2800" dirty="0" smtClean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</a:t>
                </a:r>
                <a:endPara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2" name="右箭头 14"/>
              <p:cNvSpPr>
                <a:spLocks noChangeArrowheads="1"/>
              </p:cNvSpPr>
              <p:nvPr/>
            </p:nvSpPr>
            <p:spPr bwMode="auto">
              <a:xfrm rot="5400000">
                <a:off x="9033496" y="3172444"/>
                <a:ext cx="1174179" cy="333750"/>
              </a:xfrm>
              <a:prstGeom prst="rightArrow">
                <a:avLst>
                  <a:gd name="adj1" fmla="val 50000"/>
                  <a:gd name="adj2" fmla="val 51905"/>
                </a:avLst>
              </a:prstGeom>
              <a:solidFill>
                <a:srgbClr val="002060"/>
              </a:solidFill>
              <a:ln w="38100" algn="ctr">
                <a:solidFill>
                  <a:srgbClr val="0070C0"/>
                </a:solidFill>
                <a:miter lim="800000"/>
              </a:ln>
            </p:spPr>
            <p:txBody>
              <a:bodyPr rot="10800000" anchor="ctr"/>
              <a:lstStyle/>
              <a:p>
                <a:pPr algn="ctr"/>
                <a:endParaRPr lang="zh-CN" altLang="en-US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Text Box 4"/>
              <p:cNvSpPr txBox="1">
                <a:spLocks noChangeArrowheads="1"/>
              </p:cNvSpPr>
              <p:nvPr/>
            </p:nvSpPr>
            <p:spPr bwMode="auto">
              <a:xfrm>
                <a:off x="7077447" y="3832349"/>
                <a:ext cx="3897405" cy="68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6294" tIns="48146" rIns="96294" bIns="48146">
                <a:spAutoFit/>
              </a:bodyPr>
              <a:lstStyle/>
              <a:p>
                <a:r>
                  <a:rPr lang="zh-CN" altLang="en-US" sz="3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 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3200" b="1" dirty="0" smtClean="0">
                    <a:solidFill>
                      <a:srgbClr val="00206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提炼升华  </a:t>
                </a:r>
                <a:endParaRPr lang="zh-CN" altLang="en-US" sz="32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pic>
        <p:nvPicPr>
          <p:cNvPr id="2050" name="Picture 2" descr="C:\Users\Administrator\Desktop\微信图片_20230321070506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595967" y="3"/>
            <a:ext cx="2262783" cy="19927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0" y="2201871"/>
            <a:ext cx="1068388" cy="2185987"/>
          </a:xfrm>
          <a:custGeom>
            <a:avLst/>
            <a:gdLst>
              <a:gd name="connsiteX0" fmla="*/ 0 w 759723"/>
              <a:gd name="connsiteY0" fmla="*/ 0 h 1554551"/>
              <a:gd name="connsiteX1" fmla="*/ 759723 w 759723"/>
              <a:gd name="connsiteY1" fmla="*/ 0 h 1554551"/>
              <a:gd name="connsiteX2" fmla="*/ 759723 w 759723"/>
              <a:gd name="connsiteY2" fmla="*/ 1554551 h 1554551"/>
              <a:gd name="connsiteX3" fmla="*/ 0 w 759723"/>
              <a:gd name="connsiteY3" fmla="*/ 1554551 h 1554551"/>
              <a:gd name="connsiteX4" fmla="*/ 0 w 759723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723" h="1554551">
                <a:moveTo>
                  <a:pt x="0" y="0"/>
                </a:moveTo>
                <a:lnTo>
                  <a:pt x="759723" y="0"/>
                </a:lnTo>
                <a:lnTo>
                  <a:pt x="759723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13" name="任意多边形 12"/>
          <p:cNvSpPr/>
          <p:nvPr/>
        </p:nvSpPr>
        <p:spPr>
          <a:xfrm>
            <a:off x="1562100" y="2201871"/>
            <a:ext cx="11296650" cy="2185987"/>
          </a:xfrm>
          <a:custGeom>
            <a:avLst/>
            <a:gdLst>
              <a:gd name="connsiteX0" fmla="*/ 0 w 8033094"/>
              <a:gd name="connsiteY0" fmla="*/ 0 h 1554551"/>
              <a:gd name="connsiteX1" fmla="*/ 8033094 w 8033094"/>
              <a:gd name="connsiteY1" fmla="*/ 0 h 1554551"/>
              <a:gd name="connsiteX2" fmla="*/ 8033094 w 8033094"/>
              <a:gd name="connsiteY2" fmla="*/ 1554551 h 1554551"/>
              <a:gd name="connsiteX3" fmla="*/ 0 w 8033094"/>
              <a:gd name="connsiteY3" fmla="*/ 1554551 h 1554551"/>
              <a:gd name="connsiteX4" fmla="*/ 0 w 8033094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3094" h="1554551">
                <a:moveTo>
                  <a:pt x="0" y="0"/>
                </a:moveTo>
                <a:lnTo>
                  <a:pt x="8033094" y="0"/>
                </a:lnTo>
                <a:lnTo>
                  <a:pt x="8033094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3" name="椭圆 2"/>
          <p:cNvSpPr/>
          <p:nvPr/>
        </p:nvSpPr>
        <p:spPr>
          <a:xfrm>
            <a:off x="2741231" y="1645390"/>
            <a:ext cx="3207186" cy="320701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381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836996" y="2752733"/>
            <a:ext cx="1279525" cy="962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en-US" altLang="zh-CN" sz="5600" dirty="0" smtClean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5600" dirty="0">
              <a:solidFill>
                <a:srgbClr val="5596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000875" y="2830521"/>
            <a:ext cx="3845883" cy="10204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marL="299720" indent="-299720">
              <a:buFont typeface="Wingdings" panose="05000000000000000000" pitchFamily="2" charset="2"/>
              <a:buChar char="l"/>
            </a:pP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理念提升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70"/>
            <a:ext cx="12858044" cy="72326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9" y="336251"/>
            <a:ext cx="11381378" cy="57203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83"/>
          <a:stretch>
            <a:fillRect/>
          </a:stretch>
        </p:blipFill>
        <p:spPr>
          <a:xfrm>
            <a:off x="-7937" y="-128091"/>
            <a:ext cx="2306348" cy="4784332"/>
          </a:xfrm>
          <a:prstGeom prst="rect">
            <a:avLst/>
          </a:prstGeom>
        </p:spPr>
      </p:pic>
      <p:sp>
        <p:nvSpPr>
          <p:cNvPr id="21" name="矩形 55"/>
          <p:cNvSpPr/>
          <p:nvPr/>
        </p:nvSpPr>
        <p:spPr>
          <a:xfrm>
            <a:off x="2330344" y="1600101"/>
            <a:ext cx="863213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</a:t>
            </a:r>
            <a:r>
              <a:rPr lang="zh-CN" altLang="en-US" sz="26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办学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理念是一所学校的</a:t>
            </a:r>
            <a:r>
              <a:rPr lang="zh-CN" altLang="en-US" sz="260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灵魂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体现学校的</a:t>
            </a:r>
            <a:r>
              <a:rPr lang="zh-CN" altLang="en-US" sz="260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个性与特色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是学校发展的关键。一所学校要想“脱颖而出”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成为品牌学校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就需要强烈的规划意识和教育设计能力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知道自己的定位以及发展路径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归结为一点</a:t>
            </a:r>
            <a:r>
              <a:rPr lang="en-US" altLang="zh-CN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6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就是学校要有自己清晰鲜明的办学理念</a:t>
            </a:r>
            <a:r>
              <a:rPr lang="zh-CN" altLang="en-US" sz="26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。</a:t>
            </a:r>
            <a:endParaRPr lang="zh-CN" altLang="en-US" sz="2600" kern="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33231" y="436174"/>
            <a:ext cx="350460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理念决定品牌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164679" y="637022"/>
            <a:ext cx="13028613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                 </a:t>
            </a: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学校高品质发展？</a:t>
            </a:r>
            <a:endParaRPr lang="zh-CN" altLang="en-US" sz="6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右箭头 14"/>
          <p:cNvSpPr>
            <a:spLocks noChangeArrowheads="1"/>
          </p:cNvSpPr>
          <p:nvPr/>
        </p:nvSpPr>
        <p:spPr bwMode="auto">
          <a:xfrm rot="5400000">
            <a:off x="5451586" y="2135049"/>
            <a:ext cx="1263883" cy="114494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80703" y="3002158"/>
            <a:ext cx="13041786" cy="67710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人</a:t>
            </a:r>
            <a:endParaRPr lang="zh-CN" altLang="en-US" sz="6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右箭头 14"/>
          <p:cNvSpPr>
            <a:spLocks noChangeArrowheads="1"/>
          </p:cNvSpPr>
          <p:nvPr/>
        </p:nvSpPr>
        <p:spPr bwMode="auto">
          <a:xfrm rot="8727670">
            <a:off x="3427957" y="4600272"/>
            <a:ext cx="2483672" cy="149422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097755" y="5373281"/>
            <a:ext cx="326027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行政队伍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4943014" y="5373280"/>
            <a:ext cx="326027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教师</a:t>
            </a: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队伍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8790446" y="5347446"/>
            <a:ext cx="326027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学生队伍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右箭头 14"/>
          <p:cNvSpPr>
            <a:spLocks noChangeArrowheads="1"/>
          </p:cNvSpPr>
          <p:nvPr/>
        </p:nvSpPr>
        <p:spPr bwMode="auto">
          <a:xfrm rot="2144170" flipV="1">
            <a:off x="6246075" y="4591737"/>
            <a:ext cx="2686300" cy="116901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右箭头 14"/>
          <p:cNvSpPr>
            <a:spLocks noChangeArrowheads="1"/>
          </p:cNvSpPr>
          <p:nvPr/>
        </p:nvSpPr>
        <p:spPr bwMode="auto">
          <a:xfrm rot="5400000" flipV="1">
            <a:off x="5404212" y="4636716"/>
            <a:ext cx="1358633" cy="114495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右箭头 14"/>
          <p:cNvSpPr>
            <a:spLocks noChangeArrowheads="1"/>
          </p:cNvSpPr>
          <p:nvPr/>
        </p:nvSpPr>
        <p:spPr bwMode="auto">
          <a:xfrm flipV="1">
            <a:off x="3584382" y="5685363"/>
            <a:ext cx="1260818" cy="91201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右箭头 15"/>
          <p:cNvSpPr>
            <a:spLocks noChangeArrowheads="1"/>
          </p:cNvSpPr>
          <p:nvPr/>
        </p:nvSpPr>
        <p:spPr bwMode="auto">
          <a:xfrm flipV="1">
            <a:off x="7414386" y="5671178"/>
            <a:ext cx="1260818" cy="91201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565279" y="2918985"/>
            <a:ext cx="1075101" cy="899285"/>
          </a:xfrm>
          <a:prstGeom prst="ellipse">
            <a:avLst/>
          </a:prstGeom>
          <a:solidFill>
            <a:srgbClr val="00B0F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 animBg="1"/>
      <p:bldP spid="7" grpId="0"/>
      <p:bldP spid="8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89" name="组合 54"/>
          <p:cNvGrpSpPr/>
          <p:nvPr/>
        </p:nvGrpSpPr>
        <p:grpSpPr bwMode="auto">
          <a:xfrm>
            <a:off x="180060" y="416808"/>
            <a:ext cx="938212" cy="700087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716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4690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1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3" name="Rectangle 8"/>
          <p:cNvSpPr>
            <a:spLocks noChangeArrowheads="1"/>
          </p:cNvSpPr>
          <p:nvPr/>
        </p:nvSpPr>
        <p:spPr bwMode="auto">
          <a:xfrm>
            <a:off x="953311" y="1363713"/>
            <a:ext cx="9775551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1.</a:t>
            </a: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导向性：办什么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学校  培养</a:t>
            </a: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什么人           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  <p:sp>
        <p:nvSpPr>
          <p:cNvPr id="114697" name="Rectangle 13"/>
          <p:cNvSpPr>
            <a:spLocks noChangeArrowheads="1"/>
          </p:cNvSpPr>
          <p:nvPr/>
        </p:nvSpPr>
        <p:spPr bwMode="auto">
          <a:xfrm>
            <a:off x="1719271" y="510096"/>
            <a:ext cx="465310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21"/>
          <p:cNvGrpSpPr/>
          <p:nvPr/>
        </p:nvGrpSpPr>
        <p:grpSpPr bwMode="auto">
          <a:xfrm>
            <a:off x="324644" y="1969174"/>
            <a:ext cx="1713514" cy="3191776"/>
            <a:chOff x="3418268" y="2079703"/>
            <a:chExt cx="2885670" cy="2673043"/>
          </a:xfrm>
        </p:grpSpPr>
        <p:sp>
          <p:nvSpPr>
            <p:cNvPr id="14" name="椭圆 13"/>
            <p:cNvSpPr/>
            <p:nvPr/>
          </p:nvSpPr>
          <p:spPr>
            <a:xfrm>
              <a:off x="3418268" y="2079703"/>
              <a:ext cx="2673043" cy="267304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组合 67"/>
            <p:cNvGrpSpPr/>
            <p:nvPr/>
          </p:nvGrpSpPr>
          <p:grpSpPr bwMode="auto">
            <a:xfrm>
              <a:off x="3673135" y="2291125"/>
              <a:ext cx="2175524" cy="2175505"/>
              <a:chOff x="3732286" y="2415449"/>
              <a:chExt cx="1971497" cy="197148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3732286" y="2415449"/>
                <a:ext cx="1971497" cy="197148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3837054" y="2549460"/>
                <a:ext cx="1776466" cy="1776466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文本框 20"/>
            <p:cNvSpPr>
              <a:spLocks noChangeArrowheads="1"/>
            </p:cNvSpPr>
            <p:nvPr/>
          </p:nvSpPr>
          <p:spPr bwMode="auto">
            <a:xfrm>
              <a:off x="4122363" y="2788949"/>
              <a:ext cx="2181575" cy="1158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4600" b="1" dirty="0">
                  <a:solidFill>
                    <a:srgbClr val="F8F8F8"/>
                  </a:solidFill>
                  <a:latin typeface="幼圆" panose="02010509060101010101" pitchFamily="49" charset="-122"/>
                  <a:ea typeface="幼圆" panose="02010509060101010101" pitchFamily="49" charset="-122"/>
                  <a:sym typeface="微软雅黑" panose="020B0503020204020204" pitchFamily="34" charset="-122"/>
                </a:rPr>
                <a:t>特征</a:t>
              </a:r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  <a:p>
              <a:endParaRPr lang="zh-CN" altLang="en-US" sz="4600" b="1" dirty="0">
                <a:solidFill>
                  <a:srgbClr val="F8F8F8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94770" y="2595913"/>
            <a:ext cx="9860510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2</a:t>
            </a:r>
            <a:r>
              <a:rPr lang="en-US" altLang="zh-CN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.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稳定性：内驱力        稳固性       超前思维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908147" y="3747733"/>
            <a:ext cx="10381486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3</a:t>
            </a:r>
            <a:r>
              <a:rPr lang="en-US" altLang="zh-CN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.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人文性：以人为本    人文关怀    生长和发展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862741" y="5024214"/>
            <a:ext cx="9956690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4.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独特性：地域文化    培养对象    学校特色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0" y="2201871"/>
            <a:ext cx="1068388" cy="2185987"/>
          </a:xfrm>
          <a:custGeom>
            <a:avLst/>
            <a:gdLst>
              <a:gd name="connsiteX0" fmla="*/ 0 w 759723"/>
              <a:gd name="connsiteY0" fmla="*/ 0 h 1554551"/>
              <a:gd name="connsiteX1" fmla="*/ 759723 w 759723"/>
              <a:gd name="connsiteY1" fmla="*/ 0 h 1554551"/>
              <a:gd name="connsiteX2" fmla="*/ 759723 w 759723"/>
              <a:gd name="connsiteY2" fmla="*/ 1554551 h 1554551"/>
              <a:gd name="connsiteX3" fmla="*/ 0 w 759723"/>
              <a:gd name="connsiteY3" fmla="*/ 1554551 h 1554551"/>
              <a:gd name="connsiteX4" fmla="*/ 0 w 759723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723" h="1554551">
                <a:moveTo>
                  <a:pt x="0" y="0"/>
                </a:moveTo>
                <a:lnTo>
                  <a:pt x="759723" y="0"/>
                </a:lnTo>
                <a:lnTo>
                  <a:pt x="759723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13" name="任意多边形 12"/>
          <p:cNvSpPr/>
          <p:nvPr/>
        </p:nvSpPr>
        <p:spPr>
          <a:xfrm>
            <a:off x="1562100" y="2201871"/>
            <a:ext cx="11296650" cy="2185987"/>
          </a:xfrm>
          <a:custGeom>
            <a:avLst/>
            <a:gdLst>
              <a:gd name="connsiteX0" fmla="*/ 0 w 8033094"/>
              <a:gd name="connsiteY0" fmla="*/ 0 h 1554551"/>
              <a:gd name="connsiteX1" fmla="*/ 8033094 w 8033094"/>
              <a:gd name="connsiteY1" fmla="*/ 0 h 1554551"/>
              <a:gd name="connsiteX2" fmla="*/ 8033094 w 8033094"/>
              <a:gd name="connsiteY2" fmla="*/ 1554551 h 1554551"/>
              <a:gd name="connsiteX3" fmla="*/ 0 w 8033094"/>
              <a:gd name="connsiteY3" fmla="*/ 1554551 h 1554551"/>
              <a:gd name="connsiteX4" fmla="*/ 0 w 8033094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3094" h="1554551">
                <a:moveTo>
                  <a:pt x="0" y="0"/>
                </a:moveTo>
                <a:lnTo>
                  <a:pt x="8033094" y="0"/>
                </a:lnTo>
                <a:lnTo>
                  <a:pt x="8033094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3" name="椭圆 2"/>
          <p:cNvSpPr/>
          <p:nvPr/>
        </p:nvSpPr>
        <p:spPr>
          <a:xfrm>
            <a:off x="2741231" y="1645390"/>
            <a:ext cx="3207186" cy="320701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381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836996" y="2752733"/>
            <a:ext cx="1279525" cy="962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en-US" altLang="zh-CN" sz="5600" dirty="0" smtClean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5600" dirty="0">
              <a:solidFill>
                <a:srgbClr val="5596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000883" y="2830519"/>
            <a:ext cx="3846513" cy="1020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marL="299720" indent="-299720">
              <a:buFont typeface="Wingdings" panose="05000000000000000000" pitchFamily="2" charset="2"/>
              <a:buChar char="l"/>
            </a:pP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课改推进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70"/>
            <a:ext cx="12858044" cy="72326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9" y="336251"/>
            <a:ext cx="11381378" cy="57203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83"/>
          <a:stretch>
            <a:fillRect/>
          </a:stretch>
        </p:blipFill>
        <p:spPr>
          <a:xfrm>
            <a:off x="-7937" y="-128091"/>
            <a:ext cx="2306348" cy="4784332"/>
          </a:xfrm>
          <a:prstGeom prst="rect">
            <a:avLst/>
          </a:prstGeom>
        </p:spPr>
      </p:pic>
      <p:sp>
        <p:nvSpPr>
          <p:cNvPr id="21" name="矩形 55"/>
          <p:cNvSpPr/>
          <p:nvPr/>
        </p:nvSpPr>
        <p:spPr>
          <a:xfrm>
            <a:off x="2330344" y="1600101"/>
            <a:ext cx="863213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 课堂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教学是学校的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核心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一所学校课堂教学的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好坏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直接决定了该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校教育质量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高低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决定着该校学生的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综合素质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。由此可见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课堂决定着学校的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办学质量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，决定着学校品牌的形成和发展。如何打造优质课堂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?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如何让课堂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成为品牌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学校创建与发展的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源动力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?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这是广大校长必须深思的问题。	</a:t>
            </a:r>
            <a:endParaRPr lang="zh-CN" altLang="en-US" sz="2600" kern="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33231" y="436174"/>
            <a:ext cx="350460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课堂铸就品牌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164679" y="637022"/>
            <a:ext cx="13028613" cy="9233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</a:t>
            </a: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从何处入手？</a:t>
            </a:r>
            <a:endParaRPr lang="zh-CN" altLang="en-US" sz="6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右箭头 14"/>
          <p:cNvSpPr>
            <a:spLocks noChangeArrowheads="1"/>
          </p:cNvSpPr>
          <p:nvPr/>
        </p:nvSpPr>
        <p:spPr bwMode="auto">
          <a:xfrm rot="5400000">
            <a:off x="5713330" y="1820730"/>
            <a:ext cx="739996" cy="114896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80703" y="2358412"/>
            <a:ext cx="13041786" cy="67710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4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                     课改</a:t>
            </a:r>
            <a:endParaRPr lang="zh-CN" altLang="en-US" sz="60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右箭头 14"/>
          <p:cNvSpPr>
            <a:spLocks noChangeArrowheads="1"/>
          </p:cNvSpPr>
          <p:nvPr/>
        </p:nvSpPr>
        <p:spPr bwMode="auto">
          <a:xfrm rot="8727670">
            <a:off x="3538831" y="3864903"/>
            <a:ext cx="2483672" cy="149422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812751" y="4797911"/>
            <a:ext cx="554686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（</a:t>
            </a:r>
            <a:r>
              <a:rPr lang="zh-CN" altLang="en-US" sz="4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赋能</a:t>
            </a: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）教师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4020807" y="4856782"/>
            <a:ext cx="4238334" cy="16250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    学生</a:t>
            </a:r>
            <a:endParaRPr lang="en-US" altLang="zh-CN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（</a:t>
            </a:r>
            <a:r>
              <a:rPr lang="zh-CN" altLang="en-US" sz="4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学业与素养</a:t>
            </a: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）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7941543" y="4725668"/>
            <a:ext cx="326027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学校（</a:t>
            </a:r>
            <a:r>
              <a:rPr lang="zh-CN" altLang="en-US" sz="4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品牌</a:t>
            </a:r>
            <a:r>
              <a:rPr lang="zh-CN" alt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）</a:t>
            </a:r>
            <a:endParaRPr lang="zh-CN" altLang="en-US" sz="48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右箭头 14"/>
          <p:cNvSpPr>
            <a:spLocks noChangeArrowheads="1"/>
          </p:cNvSpPr>
          <p:nvPr/>
        </p:nvSpPr>
        <p:spPr bwMode="auto">
          <a:xfrm rot="2144170" flipV="1">
            <a:off x="6435613" y="3837050"/>
            <a:ext cx="2460715" cy="187693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右箭头 14"/>
          <p:cNvSpPr>
            <a:spLocks noChangeArrowheads="1"/>
          </p:cNvSpPr>
          <p:nvPr/>
        </p:nvSpPr>
        <p:spPr bwMode="auto">
          <a:xfrm rot="5400000" flipV="1">
            <a:off x="5460658" y="3949689"/>
            <a:ext cx="1358633" cy="114495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389428" y="2257806"/>
            <a:ext cx="1512168" cy="899285"/>
          </a:xfrm>
          <a:prstGeom prst="ellipse">
            <a:avLst/>
          </a:prstGeom>
          <a:solidFill>
            <a:srgbClr val="00B0F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 animBg="1"/>
      <p:bldP spid="7" grpId="0"/>
      <p:bldP spid="8" grpId="0" animBg="1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encilGrayscale trans="5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89" name="组合 54"/>
          <p:cNvGrpSpPr/>
          <p:nvPr/>
        </p:nvGrpSpPr>
        <p:grpSpPr bwMode="auto">
          <a:xfrm>
            <a:off x="180060" y="416808"/>
            <a:ext cx="938212" cy="700087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716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4690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1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3513" y="-152396"/>
            <a:ext cx="322262" cy="32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61" tIns="48132" rIns="96261" bIns="48132"/>
          <a:lstStyle/>
          <a:p>
            <a:pPr eaLnBrk="0" hangingPunct="0"/>
            <a:endParaRPr lang="zh-CN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693" name="Rectangle 8"/>
          <p:cNvSpPr>
            <a:spLocks noChangeArrowheads="1"/>
          </p:cNvSpPr>
          <p:nvPr/>
        </p:nvSpPr>
        <p:spPr bwMode="auto">
          <a:xfrm>
            <a:off x="189630" y="1711058"/>
            <a:ext cx="11639558" cy="925444"/>
          </a:xfrm>
          <a:prstGeom prst="rect">
            <a:avLst/>
          </a:prstGeom>
          <a:noFill/>
          <a:ln w="50800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6261" tIns="48132" rIns="96261" bIns="48132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4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375" b="1" dirty="0" smtClean="0">
                <a:solidFill>
                  <a:srgbClr val="FF0000"/>
                </a:solidFill>
                <a:latin typeface="楷体" panose="02010609060101010101" pitchFamily="49" charset="-122"/>
                <a:ea typeface="方正粗黑宋简体" panose="02000000000000000000" charset="-122"/>
                <a:sym typeface="Calibri" panose="020F0502020204030204" pitchFamily="34" charset="0"/>
              </a:rPr>
              <a:t>四个意识：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务本意识    奉献意识    创新意识    民主意识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  <p:sp>
        <p:nvSpPr>
          <p:cNvPr id="114697" name="Rectangle 13"/>
          <p:cNvSpPr>
            <a:spLocks noChangeArrowheads="1"/>
          </p:cNvSpPr>
          <p:nvPr/>
        </p:nvSpPr>
        <p:spPr bwMode="auto">
          <a:xfrm>
            <a:off x="1719271" y="510096"/>
            <a:ext cx="465310" cy="743535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wrap="none" lIns="96261" tIns="48132" rIns="96261" bIns="48132" anchor="ctr">
            <a:spAutoFit/>
          </a:bodyPr>
          <a:lstStyle/>
          <a:p>
            <a:pPr eaLnBrk="0" hangingPunct="0"/>
            <a:r>
              <a:rPr lang="zh-CN" altLang="en-US" sz="42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63513" y="2775402"/>
            <a:ext cx="11506794" cy="925444"/>
          </a:xfrm>
          <a:prstGeom prst="rect">
            <a:avLst/>
          </a:prstGeom>
          <a:noFill/>
          <a:ln w="50800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6261" tIns="48132" rIns="96261" bIns="48132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4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  <a:sym typeface="Calibri" panose="020F0502020204030204" pitchFamily="34" charset="0"/>
              </a:rPr>
              <a:t>两个关键：调动工作积极性     教育科研为教学改革先导</a:t>
            </a:r>
            <a:endParaRPr lang="en-US" altLang="zh-CN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  <a:sym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33031" y="232786"/>
            <a:ext cx="6048672" cy="5857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400000" scaled="0"/>
          </a:gra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以教学为中心，以课堂为生命</a:t>
            </a:r>
            <a:endParaRPr lang="zh-CN" altLang="en-US" sz="32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3" name="矩形 55"/>
          <p:cNvSpPr/>
          <p:nvPr/>
        </p:nvSpPr>
        <p:spPr>
          <a:xfrm>
            <a:off x="928908" y="4048024"/>
            <a:ext cx="10675066" cy="22467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58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苏霍姆林斯基说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:“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听课和分析课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是校长最重要的工作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这项工作科学水平的高低关系到许多方面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整个教育过程的文明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取决于课堂教学每天都要有所改进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而改进课堂教学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就要校长对课进行深思熟虑的分析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经常听课的校长才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真正了解学校情况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。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” 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	</a:t>
            </a:r>
            <a:endParaRPr lang="zh-CN" altLang="en-US" sz="2600" kern="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  <p:bldP spid="19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S73F281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57721" y="952506"/>
            <a:ext cx="705643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555625" y="6578608"/>
            <a:ext cx="260350" cy="385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730255" y="6507167"/>
            <a:ext cx="194327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23908" name="Picture 5" descr="S73F28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46" y="1023938"/>
            <a:ext cx="4052887" cy="2278062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909" name="Picture 6" descr="S73F2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059" y="2752732"/>
            <a:ext cx="3948113" cy="2220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23910" name="Picture 7" descr="S73F28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64" y="3400430"/>
            <a:ext cx="3849686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8" descr="S73F28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9158" y="4984759"/>
            <a:ext cx="3687764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9" descr="S73F28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367" y="4911725"/>
            <a:ext cx="37131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10" descr="S73F28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0325" y="2752730"/>
            <a:ext cx="3390900" cy="190817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3914" name="Text Box 11"/>
          <p:cNvSpPr txBox="1">
            <a:spLocks noChangeArrowheads="1"/>
          </p:cNvSpPr>
          <p:nvPr/>
        </p:nvSpPr>
        <p:spPr bwMode="auto">
          <a:xfrm>
            <a:off x="2036771" y="2"/>
            <a:ext cx="8064500" cy="774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r>
              <a:rPr lang="zh-CN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zh-CN" alt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</a:t>
            </a:r>
            <a:r>
              <a:rPr lang="en-US" altLang="zh-CN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行政引领：集体研究找规律</a:t>
            </a:r>
            <a:r>
              <a:rPr lang="en-US" altLang="zh-CN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581034" y="274646"/>
            <a:ext cx="938213" cy="700087"/>
            <a:chOff x="611187" y="261275"/>
            <a:chExt cx="666069" cy="664458"/>
          </a:xfrm>
        </p:grpSpPr>
        <p:sp>
          <p:nvSpPr>
            <p:cNvPr id="14" name="矩形 55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5" name="矩形 56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8394700" y="4984756"/>
            <a:ext cx="4464050" cy="2092650"/>
          </a:xfrm>
          <a:prstGeom prst="rect">
            <a:avLst/>
          </a:prstGeom>
        </p:spPr>
        <p:txBody>
          <a:bodyPr lIns="91204" tIns="45606" rIns="91204" bIns="45606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zh-CN" altLang="en-US" sz="2400" dirty="0">
                <a:ea typeface="宋体" panose="02010600030101010101" pitchFamily="2" charset="-122"/>
              </a:rPr>
              <a:t>        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为了彻底打破一讲到底的僵化课堂，积极</a:t>
            </a:r>
            <a:r>
              <a:rPr lang="zh-CN" altLang="en-US" sz="2400" dirty="0">
                <a:ea typeface="宋体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推进改课运动，校长室带领全体行政人员，深入课堂，白天观课，晚上撰写观课评价和改课建议，及时通过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QQ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群与全体老师分享和讨论，来引领教师进行课堂实践。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96727" y="159941"/>
            <a:ext cx="1944216" cy="1888133"/>
          </a:xfrm>
          <a:prstGeom prst="ellipse">
            <a:avLst/>
          </a:prstGeom>
          <a:solidFill>
            <a:srgbClr val="0092A3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22" tIns="48160" rIns="96322" bIns="481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96964" name="文本框 4"/>
          <p:cNvSpPr txBox="1">
            <a:spLocks noChangeArrowheads="1"/>
          </p:cNvSpPr>
          <p:nvPr/>
        </p:nvSpPr>
        <p:spPr bwMode="auto">
          <a:xfrm>
            <a:off x="596727" y="808013"/>
            <a:ext cx="1922463" cy="620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22" tIns="48160" rIns="96322" bIns="48160">
            <a:spAutoFit/>
          </a:bodyPr>
          <a:lstStyle/>
          <a:p>
            <a:pPr algn="ctr"/>
            <a:r>
              <a:rPr lang="zh-CN" altLang="en-US" sz="3400" dirty="0" smtClean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</a:rPr>
              <a:t>课堂评议</a:t>
            </a:r>
            <a:endParaRPr lang="zh-CN" altLang="en-US" sz="3400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</a:endParaRPr>
          </a:p>
        </p:txBody>
      </p:sp>
      <p:pic>
        <p:nvPicPr>
          <p:cNvPr id="2050" name="Picture 2" descr="C:\Users\Administrator\Desktop\微信图片_20231101105808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89015" y="159941"/>
            <a:ext cx="6048672" cy="660854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96727" y="159941"/>
            <a:ext cx="1944216" cy="1888133"/>
          </a:xfrm>
          <a:prstGeom prst="ellipse">
            <a:avLst/>
          </a:prstGeom>
          <a:solidFill>
            <a:srgbClr val="0092A3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22" tIns="48160" rIns="96322" bIns="481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96964" name="文本框 4"/>
          <p:cNvSpPr txBox="1">
            <a:spLocks noChangeArrowheads="1"/>
          </p:cNvSpPr>
          <p:nvPr/>
        </p:nvSpPr>
        <p:spPr bwMode="auto">
          <a:xfrm>
            <a:off x="596727" y="808013"/>
            <a:ext cx="1922463" cy="620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22" tIns="48160" rIns="96322" bIns="48160">
            <a:spAutoFit/>
          </a:bodyPr>
          <a:lstStyle/>
          <a:p>
            <a:pPr algn="ctr"/>
            <a:r>
              <a:rPr lang="zh-CN" altLang="en-US" sz="3400" dirty="0" smtClean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</a:rPr>
              <a:t>课堂评议</a:t>
            </a:r>
            <a:endParaRPr lang="zh-CN" altLang="en-US" sz="3400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03" y="591989"/>
            <a:ext cx="6013922" cy="59071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                       课堂教学评价维度引导</a:t>
            </a:r>
            <a:endParaRPr lang="zh-CN" altLang="en-US" smtClean="0"/>
          </a:p>
        </p:txBody>
      </p:sp>
      <p:sp>
        <p:nvSpPr>
          <p:cNvPr id="228354" name="矩形 5"/>
          <p:cNvSpPr>
            <a:spLocks noChangeArrowheads="1"/>
          </p:cNvSpPr>
          <p:nvPr/>
        </p:nvSpPr>
        <p:spPr bwMode="auto">
          <a:xfrm>
            <a:off x="1244605" y="2032007"/>
            <a:ext cx="9823046" cy="6461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真实合作：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组内分组  分工明确  纪律保障  学情反馈</a:t>
            </a:r>
            <a:endParaRPr lang="zh-CN" altLang="en-US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355" name="矩形 6"/>
          <p:cNvSpPr>
            <a:spLocks noChangeArrowheads="1"/>
          </p:cNvSpPr>
          <p:nvPr/>
        </p:nvSpPr>
        <p:spPr bwMode="auto">
          <a:xfrm>
            <a:off x="1316043" y="3184534"/>
            <a:ext cx="9823046" cy="6461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有效展示：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展示方式  展示分工  展示互动  点评精准</a:t>
            </a:r>
            <a:endParaRPr lang="zh-CN" altLang="en-US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356" name="矩形 7"/>
          <p:cNvSpPr>
            <a:spLocks noChangeArrowheads="1"/>
          </p:cNvSpPr>
          <p:nvPr/>
        </p:nvSpPr>
        <p:spPr bwMode="auto">
          <a:xfrm>
            <a:off x="1244605" y="4408496"/>
            <a:ext cx="9823046" cy="6461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课堂增效：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自主先学  优化设计  控制时效  学情把控</a:t>
            </a:r>
            <a:endParaRPr lang="zh-CN" altLang="en-US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357" name="矩形 8"/>
          <p:cNvSpPr>
            <a:spLocks noChangeArrowheads="1"/>
          </p:cNvSpPr>
          <p:nvPr/>
        </p:nvSpPr>
        <p:spPr bwMode="auto">
          <a:xfrm>
            <a:off x="1316043" y="5561019"/>
            <a:ext cx="9823046" cy="6461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关注生成：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展示必评  错误必纠  捕捉亮点  补位及时</a:t>
            </a:r>
            <a:endParaRPr lang="zh-CN" altLang="en-US" sz="28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4"/>
          <p:cNvSpPr txBox="1">
            <a:spLocks noChangeArrowheads="1"/>
          </p:cNvSpPr>
          <p:nvPr/>
        </p:nvSpPr>
        <p:spPr bwMode="auto">
          <a:xfrm>
            <a:off x="360371" y="992192"/>
            <a:ext cx="193675" cy="487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 sz="25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3625854" y="2030415"/>
            <a:ext cx="194327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1974854" y="2768602"/>
            <a:ext cx="194327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en-US" altLang="zh-CN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4932" name="Text Box 7"/>
          <p:cNvSpPr txBox="1">
            <a:spLocks noChangeArrowheads="1"/>
          </p:cNvSpPr>
          <p:nvPr/>
        </p:nvSpPr>
        <p:spPr bwMode="auto">
          <a:xfrm>
            <a:off x="1800230" y="2125668"/>
            <a:ext cx="194327" cy="651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4933" name="Text Box 8"/>
          <p:cNvSpPr txBox="1">
            <a:spLocks noChangeArrowheads="1"/>
          </p:cNvSpPr>
          <p:nvPr/>
        </p:nvSpPr>
        <p:spPr bwMode="auto">
          <a:xfrm>
            <a:off x="1849445" y="2368554"/>
            <a:ext cx="258762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4934" name="Text Box 9"/>
          <p:cNvSpPr txBox="1">
            <a:spLocks noChangeArrowheads="1"/>
          </p:cNvSpPr>
          <p:nvPr/>
        </p:nvSpPr>
        <p:spPr bwMode="auto">
          <a:xfrm>
            <a:off x="2174884" y="579439"/>
            <a:ext cx="7510463" cy="1143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/>
            <a:r>
              <a:rPr lang="zh-CN" altLang="en-US" sz="3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行政引领：及时纠偏</a:t>
            </a:r>
            <a:endParaRPr lang="en-US" altLang="zh-CN" sz="3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endParaRPr lang="zh-CN" altLang="en-US" sz="3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4935" name="Text Box 10"/>
          <p:cNvSpPr txBox="1">
            <a:spLocks noChangeArrowheads="1"/>
          </p:cNvSpPr>
          <p:nvPr/>
        </p:nvSpPr>
        <p:spPr bwMode="auto">
          <a:xfrm>
            <a:off x="733425" y="1490667"/>
            <a:ext cx="4414838" cy="497026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现象一：围听有人不在听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现象二：后进学生参与少</a:t>
            </a:r>
            <a:endParaRPr lang="zh-CN" altLang="en-US" sz="27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现象三：优生拓展时间少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现象四：学习内容费时多　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现象五：电子白板使用少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现象六：学生展示较肤浅</a:t>
            </a:r>
            <a:endParaRPr lang="zh-CN" altLang="en-US" sz="27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现象七：教师辅导不及时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现象八：学案未批效率低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现象九：围听之后不整理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800"/>
              </a:lnSpc>
            </a:pP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现象十：不了了之假合作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4936" name="Picture 11" descr="全本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01047" y="376240"/>
            <a:ext cx="3443287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Text Box 12"/>
          <p:cNvSpPr txBox="1">
            <a:spLocks noChangeArrowheads="1"/>
          </p:cNvSpPr>
          <p:nvPr/>
        </p:nvSpPr>
        <p:spPr bwMode="auto">
          <a:xfrm>
            <a:off x="6357947" y="2968631"/>
            <a:ext cx="5303837" cy="279018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</a:ln>
        </p:spPr>
        <p:txBody>
          <a:bodyPr lIns="96192" tIns="48099" rIns="96192" bIns="48099">
            <a:spAutoFit/>
          </a:bodyPr>
          <a:lstStyle/>
          <a:p>
            <a:pPr algn="ctr" eaLnBrk="0" hangingPunct="0"/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    策</a:t>
            </a:r>
            <a:endParaRPr lang="en-US" altLang="zh-CN" sz="25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主题学习：将课程内容合理化组合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学生围听：让课堂生态真正的转变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攻阵守阵：用游戏的规则激励学生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通关晋级：分层要求在嬉乐中实施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合作学习：基于问题解决的做中学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互动展示：把自己的成果与人分享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581034" y="274646"/>
            <a:ext cx="938213" cy="700087"/>
            <a:chOff x="611187" y="261275"/>
            <a:chExt cx="666069" cy="664458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812759" y="663997"/>
            <a:ext cx="7632848" cy="5450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zh-CN" altLang="en-US" sz="2800" b="1" dirty="0" smtClean="0">
                <a:solidFill>
                  <a:srgbClr val="002060"/>
                </a:solidFill>
              </a:rPr>
              <a:t>▲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实施科教兴国战略，强化现代化建设人才支撑</a:t>
            </a:r>
            <a:endParaRPr lang="zh-CN" altLang="en-US" sz="2800" b="1" dirty="0" smtClean="0">
              <a:solidFill>
                <a:srgbClr val="FF0000"/>
              </a:solidFill>
            </a:endParaRPr>
          </a:p>
          <a:p>
            <a:pPr>
              <a:lnSpc>
                <a:spcPts val="4200"/>
              </a:lnSpc>
              <a:buNone/>
              <a:defRPr/>
            </a:pPr>
            <a:r>
              <a:rPr lang="zh-CN" altLang="en-US" b="1" dirty="0" smtClean="0">
                <a:solidFill>
                  <a:srgbClr val="002060"/>
                </a:solidFill>
              </a:rPr>
              <a:t>     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教育、科技、人才是全面建设社会主义现代化国家的基础性、战略性支撑。必须坚持科技是第一生产力、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人才是第一资源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、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创新是第一动力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，深入实施科教兴国战略、人才强国战略、创新驱动发展战略，开辟发展新领域新赛道，不断塑造发展新动能新优势。</a:t>
            </a:r>
            <a:endParaRPr lang="zh-CN" altLang="en-US" sz="2400" b="1" dirty="0" smtClean="0">
              <a:solidFill>
                <a:srgbClr val="002060"/>
              </a:solidFill>
            </a:endParaRPr>
          </a:p>
          <a:p>
            <a:pPr>
              <a:lnSpc>
                <a:spcPts val="4200"/>
              </a:lnSpc>
              <a:buNone/>
              <a:defRPr/>
            </a:pPr>
            <a:r>
              <a:rPr lang="zh-CN" altLang="en-US" sz="2400" b="1" dirty="0" smtClean="0">
                <a:solidFill>
                  <a:srgbClr val="002060"/>
                </a:solidFill>
              </a:rPr>
              <a:t>      我们要坚持教育优先发展、科技自立自强、人才引领驱动，加快建设教育强国、科技强国、人才强国，坚持为党育人、为国育才，全面提高人才自主培养质量，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着力造就拔尖创新人才，聚天下英才而用之。</a:t>
            </a:r>
            <a:endParaRPr lang="zh-CN" alt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4" descr="MAIN20150805144500034690854471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661627" y="1240061"/>
            <a:ext cx="3957638" cy="449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Text Box 4"/>
          <p:cNvSpPr txBox="1">
            <a:spLocks noChangeArrowheads="1"/>
          </p:cNvSpPr>
          <p:nvPr/>
        </p:nvSpPr>
        <p:spPr bwMode="auto">
          <a:xfrm>
            <a:off x="2099875" y="502268"/>
            <a:ext cx="6038371" cy="12556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>
            <a:spAutoFit/>
          </a:bodyPr>
          <a:lstStyle/>
          <a:p>
            <a:pPr eaLnBrk="0" hangingPunct="0"/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负面清单：自我否定中提升</a:t>
            </a:r>
            <a:endParaRPr lang="zh-CN" altLang="en-US" sz="3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656425" y="199240"/>
            <a:ext cx="937739" cy="699826"/>
            <a:chOff x="611187" y="261275"/>
            <a:chExt cx="666069" cy="664458"/>
          </a:xfrm>
        </p:grpSpPr>
        <p:sp>
          <p:nvSpPr>
            <p:cNvPr id="7" name="矩形 6"/>
            <p:cNvSpPr>
              <a:spLocks noChangeAspect="1"/>
            </p:cNvSpPr>
            <p:nvPr/>
          </p:nvSpPr>
          <p:spPr>
            <a:xfrm>
              <a:off x="611187" y="261275"/>
              <a:ext cx="538803" cy="537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  <p:sp>
          <p:nvSpPr>
            <p:cNvPr id="8" name="矩形 7"/>
            <p:cNvSpPr>
              <a:spLocks noChangeAspect="1"/>
            </p:cNvSpPr>
            <p:nvPr/>
          </p:nvSpPr>
          <p:spPr>
            <a:xfrm>
              <a:off x="881183" y="529919"/>
              <a:ext cx="396073" cy="395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</p:grpSp>
      <p:sp>
        <p:nvSpPr>
          <p:cNvPr id="559110" name="矩形 8"/>
          <p:cNvSpPr>
            <a:spLocks noChangeArrowheads="1"/>
          </p:cNvSpPr>
          <p:nvPr/>
        </p:nvSpPr>
        <p:spPr bwMode="auto">
          <a:xfrm>
            <a:off x="884163" y="1490067"/>
            <a:ext cx="11090442" cy="42522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教师每日十问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一问：学习导航认真准备了吗？ 二问：前置补弱有效实施了吗？</a:t>
            </a: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三问：小组关爱用心开展了吗？ 四问：合作学习科学设计了吗？</a:t>
            </a: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五问：重点难点及时讲解了吗？ 六问：课堂围听要求明确了吗？ </a:t>
            </a: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七问：学生展示及时补充了吗？ 八问：课堂常规认真执行了吗？ </a:t>
            </a: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九问：学习导航认真批阅了吗？ 十问：课改一得努力反思了吗？</a:t>
            </a:r>
            <a:endParaRPr lang="zh-CN" altLang="en-US" dirty="0">
              <a:solidFill>
                <a:srgbClr val="3366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ext Box 4"/>
          <p:cNvSpPr txBox="1">
            <a:spLocks noChangeArrowheads="1"/>
          </p:cNvSpPr>
          <p:nvPr/>
        </p:nvSpPr>
        <p:spPr bwMode="auto">
          <a:xfrm>
            <a:off x="360025" y="992824"/>
            <a:ext cx="194246" cy="4871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330" tIns="48167" rIns="96330" bIns="48167">
            <a:spAutoFit/>
          </a:bodyPr>
          <a:lstStyle/>
          <a:p>
            <a:pPr eaLnBrk="0" hangingPunct="0"/>
            <a:endParaRPr lang="zh-CN" altLang="en-US" sz="25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59" name="Text Box 5"/>
          <p:cNvSpPr txBox="1">
            <a:spLocks noChangeArrowheads="1"/>
          </p:cNvSpPr>
          <p:nvPr/>
        </p:nvSpPr>
        <p:spPr bwMode="auto">
          <a:xfrm>
            <a:off x="3625371" y="2030837"/>
            <a:ext cx="194606" cy="3742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330" tIns="48167" rIns="96330" bIns="48167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60" name="Text Box 6"/>
          <p:cNvSpPr txBox="1">
            <a:spLocks noChangeArrowheads="1"/>
          </p:cNvSpPr>
          <p:nvPr/>
        </p:nvSpPr>
        <p:spPr bwMode="auto">
          <a:xfrm>
            <a:off x="1974282" y="2769171"/>
            <a:ext cx="194606" cy="3742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330" tIns="48167" rIns="96330" bIns="48167">
            <a:spAutoFit/>
          </a:bodyPr>
          <a:lstStyle/>
          <a:p>
            <a:pPr eaLnBrk="0" hangingPunct="0"/>
            <a:endParaRPr lang="en-US" altLang="zh-CN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61" name="Text Box 7"/>
          <p:cNvSpPr txBox="1">
            <a:spLocks noChangeArrowheads="1"/>
          </p:cNvSpPr>
          <p:nvPr/>
        </p:nvSpPr>
        <p:spPr bwMode="auto">
          <a:xfrm>
            <a:off x="1800129" y="2126269"/>
            <a:ext cx="194606" cy="6512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330" tIns="48167" rIns="96330" bIns="48167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62" name="Text Box 8"/>
          <p:cNvSpPr txBox="1">
            <a:spLocks noChangeArrowheads="1"/>
          </p:cNvSpPr>
          <p:nvPr/>
        </p:nvSpPr>
        <p:spPr bwMode="auto">
          <a:xfrm>
            <a:off x="1848695" y="2369033"/>
            <a:ext cx="259553" cy="3742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63" name="Text Box 9"/>
          <p:cNvSpPr txBox="1">
            <a:spLocks noChangeArrowheads="1"/>
          </p:cNvSpPr>
          <p:nvPr/>
        </p:nvSpPr>
        <p:spPr bwMode="auto">
          <a:xfrm>
            <a:off x="2099866" y="579286"/>
            <a:ext cx="7510287" cy="1143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>
            <a:spAutoFit/>
          </a:bodyPr>
          <a:lstStyle/>
          <a:p>
            <a:pPr eaLnBrk="0" hangingPunct="0"/>
            <a:r>
              <a:rPr lang="zh-CN" altLang="en-US" sz="3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行政引领：有效评价</a:t>
            </a:r>
            <a:endParaRPr lang="en-US" altLang="zh-CN" sz="3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endParaRPr lang="zh-CN" altLang="en-US" sz="34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7064" name="Text Box 10"/>
          <p:cNvSpPr txBox="1">
            <a:spLocks noChangeArrowheads="1"/>
          </p:cNvSpPr>
          <p:nvPr/>
        </p:nvSpPr>
        <p:spPr bwMode="auto">
          <a:xfrm>
            <a:off x="1492019" y="1490065"/>
            <a:ext cx="9874729" cy="50345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lIns="96330" tIns="48167" rIns="96330" bIns="48167">
            <a:spAutoFit/>
          </a:bodyPr>
          <a:lstStyle/>
          <a:p>
            <a:pPr algn="ctr" eaLnBrk="0" hangingPunct="0">
              <a:spcAft>
                <a:spcPts val="1895"/>
              </a:spcAft>
            </a:pPr>
            <a:r>
              <a:rPr lang="zh-CN" altLang="en-US" sz="3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自我评价二十问</a:t>
            </a:r>
            <a:endParaRPr lang="zh-CN" altLang="en-US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教材至少仔细看两遍我做到了吗？预习时我仔细阅读分析教材了吗？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教材中的知识点我整体了解了吗？教材中的例题尝试独立完成了吗？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紧跟例题的习题我能自己解决吗？学习导航的完成总是自己努力吗？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学习困惑我及时记载适时求助吗？小组合作时我带着问题参与了吗？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小组合作时我的任务自己明白吗？小组合作时我有较强的时间观吗？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小组合作我有强烈的参与意识吗？积极把自己的观点告诉学友了吗？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合作时我能认真倾听学友陈述吗？合作学习时有很强的团队意识吗？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组内展示时我能清晰表达观点吗？围听之前我能在十秒钟内到位吗？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全班展示我能大胆自信地表达吗？他组展示时有很强的攻阵意识吗？</a:t>
            </a:r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在围听之后我能及时整理笔记吗？每堂课之后我会进行自我小结吗？</a:t>
            </a:r>
            <a:endParaRPr lang="en-US" altLang="zh-CN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endParaRPr lang="zh-CN" altLang="en-US" sz="25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581064" y="274573"/>
            <a:ext cx="937739" cy="699826"/>
            <a:chOff x="611187" y="261275"/>
            <a:chExt cx="666069" cy="664458"/>
          </a:xfrm>
        </p:grpSpPr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611187" y="261275"/>
              <a:ext cx="538802" cy="537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881182" y="529920"/>
              <a:ext cx="396074" cy="395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70"/>
            <a:ext cx="12858044" cy="72326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9" y="336251"/>
            <a:ext cx="11381378" cy="57203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83"/>
          <a:stretch>
            <a:fillRect/>
          </a:stretch>
        </p:blipFill>
        <p:spPr>
          <a:xfrm>
            <a:off x="-7937" y="-128091"/>
            <a:ext cx="2306348" cy="4784332"/>
          </a:xfrm>
          <a:prstGeom prst="rect">
            <a:avLst/>
          </a:prstGeom>
        </p:spPr>
      </p:pic>
      <p:sp>
        <p:nvSpPr>
          <p:cNvPr id="21" name="矩形 55"/>
          <p:cNvSpPr/>
          <p:nvPr/>
        </p:nvSpPr>
        <p:spPr>
          <a:xfrm>
            <a:off x="2330344" y="1600101"/>
            <a:ext cx="86321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 一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个学校成功的因素可能是多方面的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但强调和推进教师教科研无疑是其中一个不可或缺的因素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甚而可以说是它成功的核心所在。科研能促进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教师的成长和发展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从而进一步促进的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学校发展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。所以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科研乃</a:t>
            </a:r>
            <a:r>
              <a:rPr lang="zh-CN" altLang="en-US" sz="2530" b="1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兴校之本</a:t>
            </a:r>
            <a:r>
              <a:rPr lang="en-US" altLang="zh-CN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教师专业</a:t>
            </a:r>
            <a:r>
              <a:rPr lang="zh-CN" altLang="en-US" sz="2530" b="1" dirty="0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发展之本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，要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想打造品牌学校</a:t>
            </a:r>
            <a:r>
              <a:rPr lang="en-US" altLang="zh-CN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必须重视和强化、提升教师教科研的水平</a:t>
            </a:r>
            <a:r>
              <a:rPr lang="zh-CN" altLang="en-US" sz="253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。</a:t>
            </a:r>
            <a:r>
              <a:rPr lang="zh-CN" altLang="en-US" sz="253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	</a:t>
            </a:r>
            <a:endParaRPr lang="zh-CN" altLang="en-US" sz="2600" kern="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33231" y="436174"/>
            <a:ext cx="350460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科研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助</a:t>
            </a:r>
            <a:r>
              <a:rPr lang="zh-CN" altLang="en-US" sz="3375" b="1" dirty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推</a:t>
            </a:r>
            <a:r>
              <a:rPr lang="zh-CN" altLang="en-US" sz="3375" b="1" dirty="0" smtClean="0">
                <a:solidFill>
                  <a:srgbClr val="0070C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品牌</a:t>
            </a:r>
            <a:endParaRPr lang="zh-CN" altLang="en-US" sz="3375" b="1" dirty="0">
              <a:solidFill>
                <a:srgbClr val="0070C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/>
          </p:cNvSpPr>
          <p:nvPr>
            <p:ph type="title"/>
          </p:nvPr>
        </p:nvSpPr>
        <p:spPr>
          <a:xfrm>
            <a:off x="1460823" y="303213"/>
            <a:ext cx="5832648" cy="1397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ea typeface="黑体" panose="02010609060101010101" pitchFamily="49" charset="-122"/>
                <a:hlinkClick r:id="rId1" action="ppaction://hlinkfile"/>
              </a:rPr>
              <a:t>    </a:t>
            </a:r>
            <a:r>
              <a:rPr lang="en-US" altLang="zh-CN" sz="4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1-2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" action="ppaction://hlinkfile"/>
              </a:rPr>
              <a:t>  </a:t>
            </a:r>
            <a:r>
              <a:rPr lang="zh-CN" altLang="en-US" b="1" dirty="0" smtClean="0">
                <a:solidFill>
                  <a:schemeClr val="hlink"/>
                </a:solidFill>
                <a:ea typeface="黑体" panose="02010609060101010101" pitchFamily="49" charset="-122"/>
                <a:hlinkClick r:id="rId1" action="ppaction://hlinkfile"/>
              </a:rPr>
              <a:t>校本研讨</a:t>
            </a:r>
            <a:endParaRPr lang="zh-CN" altLang="en-US" b="1" dirty="0" smtClean="0">
              <a:solidFill>
                <a:schemeClr val="hlink"/>
              </a:solidFill>
              <a:ea typeface="黑体" panose="02010609060101010101" pitchFamily="49" charset="-122"/>
              <a:hlinkClick r:id="rId1" action="ppaction://hlinkfile"/>
            </a:endParaRPr>
          </a:p>
        </p:txBody>
      </p:sp>
      <p:sp>
        <p:nvSpPr>
          <p:cNvPr id="128002" name="Rectangle 8"/>
          <p:cNvSpPr>
            <a:spLocks noChangeArrowheads="1"/>
          </p:cNvSpPr>
          <p:nvPr/>
        </p:nvSpPr>
        <p:spPr bwMode="auto">
          <a:xfrm>
            <a:off x="307975" y="4851308"/>
            <a:ext cx="12314238" cy="1892501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192" tIns="48099" rIns="96192" bIns="48099" anchor="ctr">
            <a:spAutoFit/>
          </a:bodyPr>
          <a:lstStyle/>
          <a:p>
            <a:pPr eaLnBrk="0" hangingPunct="0">
              <a:lnSpc>
                <a:spcPts val="3490"/>
              </a:lnSpc>
            </a:pP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行政人员引领全体教师共同研究，开展文献阅读、问卷调查、课堂调研、案例分析、教学反思、叙事故事等多种方法进行校本化的教学研讨活动，并且每学期将优秀的教学案例和教学反思进行装订成册。通过研讨，让老师逐步认同并积极投身于改课运动，在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立学课堂</a:t>
            </a:r>
            <a:r>
              <a:rPr lang="zh-CN" altLang="en-US" sz="24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总体指引下，努力探索能彰显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学科特质</a:t>
            </a:r>
            <a:r>
              <a:rPr lang="zh-CN" altLang="en-US" sz="24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的学习情境与课堂样态。</a:t>
            </a:r>
            <a:endParaRPr lang="zh-CN" altLang="en-US" sz="24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8003" name="Picture 9" descr="IMG_20180320_102009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7308" y="0"/>
            <a:ext cx="338455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54"/>
          <p:cNvGrpSpPr/>
          <p:nvPr/>
        </p:nvGrpSpPr>
        <p:grpSpPr bwMode="auto">
          <a:xfrm>
            <a:off x="504833" y="274646"/>
            <a:ext cx="936625" cy="700087"/>
            <a:chOff x="611187" y="261275"/>
            <a:chExt cx="666069" cy="664458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611187" y="261275"/>
              <a:ext cx="538500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881002" y="529469"/>
              <a:ext cx="39625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pic>
        <p:nvPicPr>
          <p:cNvPr id="128006" name="Picture 2" descr="C:\Users\Administrator\Desktop\IMG20201012202218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7" y="1600204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3" descr="C:\Users\Administrator\Desktop\IMG2020101220223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21772" y="2247909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4" descr="C:\Users\Administrator\Desktop\IMG20201012191942.jpg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9150" y="1600200"/>
            <a:ext cx="41290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/>
          <p:cNvGrpSpPr/>
          <p:nvPr/>
        </p:nvGrpSpPr>
        <p:grpSpPr bwMode="auto">
          <a:xfrm>
            <a:off x="733446" y="274573"/>
            <a:ext cx="937739" cy="699826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803" cy="537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183" y="529920"/>
              <a:ext cx="396073" cy="395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</p:grpSp>
      <p:sp>
        <p:nvSpPr>
          <p:cNvPr id="565253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4104" y="-152347"/>
            <a:ext cx="321511" cy="3214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/>
          <a:lstStyle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5254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4104" y="-152347"/>
            <a:ext cx="321511" cy="3214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30" tIns="48167" rIns="96330" bIns="48167"/>
          <a:lstStyle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1036546" y="1414722"/>
            <a:ext cx="10557939" cy="55894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0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有</a:t>
            </a:r>
            <a:r>
              <a:rPr lang="zh-CN" altLang="en-US" sz="3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效开展学科研讨（定时间</a:t>
            </a:r>
            <a:r>
              <a:rPr lang="zh-CN" altLang="en-US" sz="30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、定</a:t>
            </a:r>
            <a:r>
              <a:rPr lang="zh-CN" altLang="en-US" sz="3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程序、</a:t>
            </a:r>
            <a:r>
              <a:rPr lang="zh-CN" altLang="en-US" sz="30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定主题、定内容）</a:t>
            </a:r>
            <a:endParaRPr lang="zh-CN" altLang="en-US" sz="3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5256" name="Text Box 8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569039" y="2477855"/>
            <a:ext cx="3340696" cy="55894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en-US" altLang="zh-CN" sz="3000" dirty="0" smtClean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3000" dirty="0" smtClean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</a:t>
            </a: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程标准学</a:t>
            </a:r>
            <a:r>
              <a:rPr lang="zh-CN" altLang="en-US" sz="3000" dirty="0" smtClean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习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5257" name="Text Box 9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604839" y="3256289"/>
            <a:ext cx="5772119" cy="55894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000" dirty="0" smtClean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主题研究的反馈与交流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5258" name="Text Box 10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569048" y="4071719"/>
            <a:ext cx="3873197" cy="55894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教研课说课与评课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5259" name="Text Box 11"/>
          <p:cNvSpPr txBox="1">
            <a:spLocks noChangeArrowheads="1"/>
          </p:cNvSpPr>
          <p:nvPr/>
        </p:nvSpPr>
        <p:spPr bwMode="auto">
          <a:xfrm>
            <a:off x="1569039" y="4831817"/>
            <a:ext cx="7140215" cy="55894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明确下周的研究主题与具体要求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5260" name="Rectangl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557168" y="2464201"/>
            <a:ext cx="2118371" cy="559049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330" tIns="48167" rIns="96330" bIns="4816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0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解读与反思</a:t>
            </a:r>
            <a:endParaRPr lang="zh-CN" altLang="en-US" sz="30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Rectangle 2"/>
          <p:cNvSpPr txBox="1"/>
          <p:nvPr/>
        </p:nvSpPr>
        <p:spPr>
          <a:xfrm>
            <a:off x="3477047" y="231949"/>
            <a:ext cx="5832648" cy="1397000"/>
          </a:xfrm>
          <a:prstGeom prst="rect">
            <a:avLst/>
          </a:prstGeom>
        </p:spPr>
        <p:txBody>
          <a:bodyPr lIns="91335" tIns="45670" rIns="91335" bIns="45670"/>
          <a:lstStyle/>
          <a:p>
            <a:pPr defTabSz="913130" eaLnBrk="0" hangingPunct="0">
              <a:lnSpc>
                <a:spcPct val="90000"/>
              </a:lnSpc>
              <a:defRPr/>
            </a:pPr>
            <a:r>
              <a:rPr lang="zh-CN" altLang="en-US" sz="4600" b="1" dirty="0" smtClean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+mj-cs"/>
              </a:rPr>
              <a:t>    </a:t>
            </a:r>
            <a:r>
              <a:rPr lang="zh-CN" altLang="en-US" sz="49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研讨“四定”</a:t>
            </a:r>
            <a:endParaRPr lang="zh-CN" altLang="en-US" sz="4600" b="1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026" name="Picture 2" descr="C:\Users\Administrator\Desktop\微信图片_20230925150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3512" y="2032149"/>
            <a:ext cx="410445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" t="20794" r="20834" b="13016"/>
          <a:stretch>
            <a:fillRect/>
          </a:stretch>
        </p:blipFill>
        <p:spPr>
          <a:xfrm>
            <a:off x="231958" y="1951843"/>
            <a:ext cx="4214183" cy="3058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70744" y="1950440"/>
            <a:ext cx="3888068" cy="374373"/>
          </a:xfrm>
          <a:prstGeom prst="rect">
            <a:avLst/>
          </a:prstGeom>
          <a:solidFill>
            <a:srgbClr val="0070C0"/>
          </a:solidFill>
        </p:spPr>
        <p:txBody>
          <a:bodyPr wrap="none" lIns="96433" tIns="48216" rIns="96433" bIns="48216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查资料、板书、筹谋划策，各尽所能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16547" b="3810"/>
          <a:stretch>
            <a:fillRect/>
          </a:stretch>
        </p:blipFill>
        <p:spPr>
          <a:xfrm>
            <a:off x="4727944" y="2106217"/>
            <a:ext cx="3720981" cy="262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5030317" y="4896422"/>
            <a:ext cx="2964739" cy="374373"/>
          </a:xfrm>
          <a:prstGeom prst="rect">
            <a:avLst/>
          </a:prstGeom>
          <a:solidFill>
            <a:srgbClr val="0070C0"/>
          </a:solidFill>
        </p:spPr>
        <p:txBody>
          <a:bodyPr wrap="none" lIns="96433" tIns="48216" rIns="96433" bIns="48216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跨组合作，让我来帮帮你们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0969" y="5629525"/>
            <a:ext cx="12137741" cy="876394"/>
          </a:xfrm>
          <a:prstGeom prst="rect">
            <a:avLst/>
          </a:prstGeom>
          <a:solidFill>
            <a:srgbClr val="FF000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srgbClr val="FFFF00"/>
                </a:solidFill>
              </a:rPr>
              <a:t>课前的头脑风暴式小组合作，全员参与头脑风暴，书记员快速记录满满的成就感！</a:t>
            </a:r>
            <a:endParaRPr lang="en-US" altLang="zh-CN" sz="2500" dirty="0" smtClean="0">
              <a:solidFill>
                <a:srgbClr val="FFFF00"/>
              </a:solidFill>
            </a:endParaRPr>
          </a:p>
          <a:p>
            <a:r>
              <a:rPr lang="zh-CN" altLang="en-US" sz="2500" dirty="0" smtClean="0">
                <a:solidFill>
                  <a:srgbClr val="FFFF00"/>
                </a:solidFill>
              </a:rPr>
              <a:t>课上深度合作，跨组合作，完善知识漏洞，全员进步。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4761" y="211052"/>
            <a:ext cx="11393770" cy="1265903"/>
          </a:xfrm>
          <a:prstGeom prst="rect">
            <a:avLst/>
          </a:prstGeom>
          <a:solidFill>
            <a:srgbClr val="0070C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指标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2“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有效合作” 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）合作学习有组织、有机制、有展示、有评价；（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）基础性问题在合作学习中基本解决；（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）产生有一定质量的新问题，并共享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。第</a:t>
            </a:r>
            <a:r>
              <a:rPr lang="en-US" altLang="zh-CN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1次合作就解决基础性问题，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就突破重难点</a:t>
            </a:r>
            <a:r>
              <a:rPr lang="zh-CN" altLang="en-US" sz="2500" dirty="0" smtClean="0">
                <a:solidFill>
                  <a:prstClr val="white"/>
                </a:solidFill>
              </a:rPr>
              <a:t>。 </a:t>
            </a:r>
            <a:r>
              <a:rPr lang="en-US" altLang="zh-CN" sz="2500" dirty="0" smtClean="0">
                <a:solidFill>
                  <a:prstClr val="white"/>
                </a:solidFill>
              </a:rPr>
              <a:t>9</a:t>
            </a:r>
            <a:r>
              <a:rPr lang="en-US" altLang="zh-CN" sz="2500" dirty="0" smtClean="0">
                <a:solidFill>
                  <a:srgbClr val="FFFF00"/>
                </a:solidFill>
              </a:rPr>
              <a:t> /10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32" y="1989834"/>
            <a:ext cx="3831278" cy="2823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8788100" y="4328343"/>
            <a:ext cx="3410373" cy="374373"/>
          </a:xfrm>
          <a:prstGeom prst="rect">
            <a:avLst/>
          </a:prstGeom>
          <a:solidFill>
            <a:srgbClr val="0070C0"/>
          </a:solidFill>
        </p:spPr>
        <p:txBody>
          <a:bodyPr wrap="none" lIns="96433" tIns="48216" rIns="96433" bIns="48216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书记员，你写错了，应该是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641" y="383064"/>
            <a:ext cx="11393770" cy="1265903"/>
          </a:xfrm>
          <a:prstGeom prst="rect">
            <a:avLst/>
          </a:prstGeom>
          <a:solidFill>
            <a:srgbClr val="0070C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指标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2“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有效合作” 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）合作学习有组织、有机制、有展示、有评价；（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）基础性问题在合作学习中基本解决；（</a:t>
            </a:r>
            <a:r>
              <a:rPr lang="en-US" altLang="zh-CN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）产生有一定质量的新问题，并共享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。第</a:t>
            </a:r>
            <a:r>
              <a:rPr lang="en-US" altLang="zh-CN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1次合作就解决基础性问题，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r>
              <a:rPr lang="zh-CN" altLang="en-US" sz="25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</a:t>
            </a:r>
            <a:r>
              <a:rPr lang="zh-CN" altLang="en-US" sz="25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就突破重难点</a:t>
            </a:r>
            <a:r>
              <a:rPr lang="zh-CN" altLang="en-US" sz="2500" dirty="0" smtClean="0">
                <a:solidFill>
                  <a:prstClr val="white"/>
                </a:solidFill>
              </a:rPr>
              <a:t>。</a:t>
            </a:r>
            <a:r>
              <a:rPr lang="en-US" altLang="zh-CN" sz="2500" dirty="0" smtClean="0">
                <a:solidFill>
                  <a:prstClr val="white"/>
                </a:solidFill>
              </a:rPr>
              <a:t>9</a:t>
            </a:r>
            <a:r>
              <a:rPr lang="zh-CN" altLang="en-US" sz="2500" dirty="0" smtClean="0">
                <a:solidFill>
                  <a:prstClr val="white"/>
                </a:solidFill>
              </a:rPr>
              <a:t> </a:t>
            </a:r>
            <a:r>
              <a:rPr lang="en-US" altLang="zh-CN" sz="2500" dirty="0" smtClean="0">
                <a:solidFill>
                  <a:srgbClr val="FFFF00"/>
                </a:solidFill>
              </a:rPr>
              <a:t> /10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700" y="5539269"/>
            <a:ext cx="12137741" cy="1265903"/>
          </a:xfrm>
          <a:prstGeom prst="rect">
            <a:avLst/>
          </a:prstGeom>
          <a:solidFill>
            <a:srgbClr val="FF000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srgbClr val="FFFF00"/>
                </a:solidFill>
              </a:rPr>
              <a:t>小组分工明确，已经达到一种合作默契。老师任务下达之后第一时间就能迅速行动起来，各自发表自己的观点，认真聆听他人的观点，并尽力去伪存真，进而达成小组共识，为合作展示做好充分的准备。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4" y="1945703"/>
            <a:ext cx="3979153" cy="284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19" y="2362665"/>
            <a:ext cx="4134306" cy="299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77" y="1945703"/>
            <a:ext cx="3789770" cy="287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" t="9355" r="-806" b="7097"/>
          <a:stretch>
            <a:fillRect/>
          </a:stretch>
        </p:blipFill>
        <p:spPr>
          <a:xfrm>
            <a:off x="4406417" y="1463163"/>
            <a:ext cx="3872470" cy="274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616531" y="202247"/>
            <a:ext cx="11393770" cy="941312"/>
          </a:xfrm>
          <a:prstGeom prst="rect">
            <a:avLst/>
          </a:prstGeom>
          <a:solidFill>
            <a:srgbClr val="0070C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指标</a:t>
            </a:r>
            <a:r>
              <a:rPr lang="en-US" altLang="zh-CN" sz="3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3“</a:t>
            </a:r>
            <a:r>
              <a:rPr lang="zh-CN" altLang="en-US" sz="3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踊跃展示”</a:t>
            </a:r>
            <a:r>
              <a:rPr lang="en-US" altLang="zh-CN" sz="2500" dirty="0" smtClean="0">
                <a:solidFill>
                  <a:prstClr val="white"/>
                </a:solidFill>
              </a:rPr>
              <a:t>——</a:t>
            </a:r>
            <a:r>
              <a:rPr lang="zh-CN" altLang="en-US" sz="2500" dirty="0">
                <a:solidFill>
                  <a:prstClr val="white"/>
                </a:solidFill>
              </a:rPr>
              <a:t>（</a:t>
            </a:r>
            <a:r>
              <a:rPr lang="en-US" altLang="zh-CN" sz="2500" dirty="0">
                <a:solidFill>
                  <a:prstClr val="white"/>
                </a:solidFill>
              </a:rPr>
              <a:t>1</a:t>
            </a:r>
            <a:r>
              <a:rPr lang="zh-CN" altLang="en-US" sz="2500" dirty="0">
                <a:solidFill>
                  <a:prstClr val="white"/>
                </a:solidFill>
              </a:rPr>
              <a:t>）积极主动展示；（</a:t>
            </a:r>
            <a:r>
              <a:rPr lang="en-US" altLang="zh-CN" sz="2500" dirty="0">
                <a:solidFill>
                  <a:prstClr val="white"/>
                </a:solidFill>
              </a:rPr>
              <a:t>2</a:t>
            </a:r>
            <a:r>
              <a:rPr lang="zh-CN" altLang="en-US" sz="2500" dirty="0">
                <a:solidFill>
                  <a:prstClr val="white"/>
                </a:solidFill>
              </a:rPr>
              <a:t>）展示形式多样；（</a:t>
            </a:r>
            <a:r>
              <a:rPr lang="en-US" altLang="zh-CN" sz="2500" dirty="0">
                <a:solidFill>
                  <a:prstClr val="white"/>
                </a:solidFill>
              </a:rPr>
              <a:t>3</a:t>
            </a:r>
            <a:r>
              <a:rPr lang="zh-CN" altLang="en-US" sz="2500" dirty="0">
                <a:solidFill>
                  <a:prstClr val="white"/>
                </a:solidFill>
              </a:rPr>
              <a:t>）展示有序、规范</a:t>
            </a:r>
            <a:r>
              <a:rPr lang="zh-CN" altLang="en-US" sz="2500" dirty="0" smtClean="0">
                <a:solidFill>
                  <a:prstClr val="white"/>
                </a:solidFill>
              </a:rPr>
              <a:t>。</a:t>
            </a:r>
            <a:r>
              <a:rPr lang="zh-CN" altLang="en-US" sz="2500" dirty="0">
                <a:solidFill>
                  <a:prstClr val="white"/>
                </a:solidFill>
              </a:rPr>
              <a:t> </a:t>
            </a:r>
            <a:r>
              <a:rPr lang="zh-CN" altLang="en-US" sz="2500" dirty="0" smtClean="0">
                <a:solidFill>
                  <a:prstClr val="white"/>
                </a:solidFill>
              </a:rPr>
              <a:t> </a:t>
            </a:r>
            <a:r>
              <a:rPr lang="en-US" altLang="zh-CN" sz="2500" dirty="0" smtClean="0">
                <a:solidFill>
                  <a:prstClr val="white"/>
                </a:solidFill>
              </a:rPr>
              <a:t>9</a:t>
            </a:r>
            <a:r>
              <a:rPr lang="zh-CN" altLang="en-US" sz="2500" dirty="0" smtClean="0">
                <a:solidFill>
                  <a:prstClr val="white"/>
                </a:solidFill>
              </a:rPr>
              <a:t> </a:t>
            </a:r>
            <a:r>
              <a:rPr lang="en-US" altLang="zh-CN" sz="2500" dirty="0" smtClean="0">
                <a:solidFill>
                  <a:srgbClr val="FFFF00"/>
                </a:solidFill>
              </a:rPr>
              <a:t>/10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2" y="2051861"/>
            <a:ext cx="3571289" cy="2579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426025" y="4206507"/>
            <a:ext cx="2110338" cy="374373"/>
          </a:xfrm>
          <a:prstGeom prst="rect">
            <a:avLst/>
          </a:prstGeom>
          <a:solidFill>
            <a:srgbClr val="0070C0"/>
          </a:solidFill>
        </p:spPr>
        <p:txBody>
          <a:bodyPr wrap="none" lIns="96433" tIns="48216" rIns="96433" bIns="48216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我的精彩 大家见证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8602" y="4331357"/>
            <a:ext cx="3195571" cy="374373"/>
          </a:xfrm>
          <a:prstGeom prst="rect">
            <a:avLst/>
          </a:prstGeom>
          <a:solidFill>
            <a:srgbClr val="0070C0"/>
          </a:solidFill>
        </p:spPr>
        <p:txBody>
          <a:bodyPr wrap="none" lIns="96433" tIns="48216" rIns="96433" bIns="48216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展示完毕，感谢大家的掌声！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77" y="2051862"/>
            <a:ext cx="4018364" cy="2738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89700" y="5539269"/>
            <a:ext cx="12137741" cy="1265903"/>
          </a:xfrm>
          <a:prstGeom prst="rect">
            <a:avLst/>
          </a:prstGeom>
          <a:solidFill>
            <a:srgbClr val="FF000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srgbClr val="FFFF00"/>
                </a:solidFill>
              </a:rPr>
              <a:t>多种形式的课堂展示，把课堂真正还给学生，让学生成为课堂的主人。法国教育家卢梭提出儿童通过实践活动获取知识，语言学习亦是如此。课堂展示给学生提供实践活动的平台，给语言运用提供了实践的机会。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23" y="3220769"/>
            <a:ext cx="3550870" cy="141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78643" y="144344"/>
            <a:ext cx="11393770" cy="941312"/>
          </a:xfrm>
          <a:prstGeom prst="rect">
            <a:avLst/>
          </a:prstGeom>
          <a:solidFill>
            <a:srgbClr val="0070C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指标</a:t>
            </a:r>
            <a:r>
              <a:rPr lang="en-US" altLang="zh-CN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9“</a:t>
            </a:r>
            <a:r>
              <a:rPr lang="zh-CN" altLang="en-US" sz="3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</a:t>
            </a:r>
            <a:r>
              <a:rPr lang="zh-CN" altLang="en-US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素养突出”</a:t>
            </a:r>
            <a:r>
              <a:rPr lang="en-US" altLang="zh-CN" sz="2500" dirty="0" smtClean="0">
                <a:solidFill>
                  <a:prstClr val="white"/>
                </a:solidFill>
              </a:rPr>
              <a:t>——</a:t>
            </a:r>
            <a:r>
              <a:rPr lang="zh-CN" altLang="en-US" sz="2500" dirty="0">
                <a:solidFill>
                  <a:prstClr val="white"/>
                </a:solidFill>
              </a:rPr>
              <a:t>（</a:t>
            </a:r>
            <a:r>
              <a:rPr lang="en-US" altLang="zh-CN" sz="2500" dirty="0">
                <a:solidFill>
                  <a:prstClr val="white"/>
                </a:solidFill>
              </a:rPr>
              <a:t>1</a:t>
            </a:r>
            <a:r>
              <a:rPr lang="zh-CN" altLang="en-US" sz="2500" dirty="0">
                <a:solidFill>
                  <a:prstClr val="white"/>
                </a:solidFill>
              </a:rPr>
              <a:t>）依据课程方案和课标教学；（</a:t>
            </a:r>
            <a:r>
              <a:rPr lang="en-US" altLang="zh-CN" sz="2500" dirty="0">
                <a:solidFill>
                  <a:prstClr val="white"/>
                </a:solidFill>
              </a:rPr>
              <a:t>2</a:t>
            </a:r>
            <a:r>
              <a:rPr lang="zh-CN" altLang="en-US" sz="2500" dirty="0">
                <a:solidFill>
                  <a:prstClr val="white"/>
                </a:solidFill>
              </a:rPr>
              <a:t>）主题问题设计得当，注重思维能力培养；（</a:t>
            </a:r>
            <a:r>
              <a:rPr lang="en-US" altLang="zh-CN" sz="2500" dirty="0">
                <a:solidFill>
                  <a:prstClr val="white"/>
                </a:solidFill>
              </a:rPr>
              <a:t>3</a:t>
            </a:r>
            <a:r>
              <a:rPr lang="zh-CN" altLang="en-US" sz="2500" dirty="0">
                <a:solidFill>
                  <a:prstClr val="white"/>
                </a:solidFill>
              </a:rPr>
              <a:t>）课堂开放，重视高级思维的培育</a:t>
            </a:r>
            <a:r>
              <a:rPr lang="zh-CN" altLang="en-US" sz="2500" dirty="0" smtClean="0">
                <a:solidFill>
                  <a:prstClr val="white"/>
                </a:solidFill>
              </a:rPr>
              <a:t>。 </a:t>
            </a:r>
            <a:r>
              <a:rPr lang="en-US" altLang="zh-CN" sz="2500" dirty="0" smtClean="0">
                <a:solidFill>
                  <a:prstClr val="white"/>
                </a:solidFill>
              </a:rPr>
              <a:t>4/4</a:t>
            </a:r>
            <a:endParaRPr lang="zh-CN" altLang="en-US" sz="25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3733" r="51250" b="45118"/>
          <a:stretch>
            <a:fillRect/>
          </a:stretch>
        </p:blipFill>
        <p:spPr>
          <a:xfrm>
            <a:off x="578642" y="1351594"/>
            <a:ext cx="3483918" cy="1603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3" t="36276" r="15504" b="4279"/>
          <a:stretch>
            <a:fillRect/>
          </a:stretch>
        </p:blipFill>
        <p:spPr>
          <a:xfrm>
            <a:off x="4507069" y="1351594"/>
            <a:ext cx="3381290" cy="1682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8025"/>
          <a:stretch>
            <a:fillRect/>
          </a:stretch>
        </p:blipFill>
        <p:spPr>
          <a:xfrm>
            <a:off x="8451887" y="1214709"/>
            <a:ext cx="3397087" cy="183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55" y="3246902"/>
            <a:ext cx="6596806" cy="2267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3" y="3954613"/>
            <a:ext cx="3025826" cy="155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437921" y="5696662"/>
            <a:ext cx="12137741" cy="876394"/>
          </a:xfrm>
          <a:prstGeom prst="rect">
            <a:avLst/>
          </a:prstGeom>
          <a:solidFill>
            <a:srgbClr val="FF000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srgbClr val="FFFF00"/>
                </a:solidFill>
              </a:rPr>
              <a:t>本课中心话题为“</a:t>
            </a:r>
            <a:r>
              <a:rPr lang="en-US" altLang="zh-CN" sz="2500" dirty="0" smtClean="0">
                <a:solidFill>
                  <a:srgbClr val="FFFF00"/>
                </a:solidFill>
              </a:rPr>
              <a:t>shopping</a:t>
            </a:r>
            <a:r>
              <a:rPr lang="zh-CN" altLang="en-US" sz="2500" dirty="0" smtClean="0">
                <a:solidFill>
                  <a:srgbClr val="FFFF00"/>
                </a:solidFill>
              </a:rPr>
              <a:t>”教者设计的主问题均围绕这个中心话题，层层递进，最后汇合成一个中心任务：</a:t>
            </a:r>
            <a:r>
              <a:rPr lang="en-US" altLang="zh-CN" sz="2500" dirty="0" smtClean="0">
                <a:solidFill>
                  <a:srgbClr val="FFFF00"/>
                </a:solidFill>
              </a:rPr>
              <a:t>Work in pairs to make a dialogue</a:t>
            </a:r>
            <a:r>
              <a:rPr lang="zh-CN" altLang="en-US" sz="2500" dirty="0" smtClean="0">
                <a:solidFill>
                  <a:srgbClr val="FFFF00"/>
                </a:solidFill>
              </a:rPr>
              <a:t>。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1" action="ppaction://hlinkfile"/>
          </p:cNvPr>
          <p:cNvSpPr/>
          <p:nvPr/>
        </p:nvSpPr>
        <p:spPr>
          <a:xfrm>
            <a:off x="578643" y="144344"/>
            <a:ext cx="11393770" cy="941312"/>
          </a:xfrm>
          <a:prstGeom prst="rect">
            <a:avLst/>
          </a:prstGeom>
          <a:solidFill>
            <a:srgbClr val="0070C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指标</a:t>
            </a:r>
            <a:r>
              <a:rPr lang="en-US" altLang="zh-CN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9“</a:t>
            </a:r>
            <a:r>
              <a:rPr lang="zh-CN" altLang="en-US" sz="3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</a:t>
            </a:r>
            <a:r>
              <a:rPr lang="zh-CN" altLang="en-US" sz="30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素养突出”</a:t>
            </a:r>
            <a:r>
              <a:rPr lang="en-US" altLang="zh-CN" sz="2500" dirty="0" smtClean="0">
                <a:solidFill>
                  <a:prstClr val="white"/>
                </a:solidFill>
              </a:rPr>
              <a:t>——</a:t>
            </a:r>
            <a:r>
              <a:rPr lang="zh-CN" altLang="en-US" sz="2500" dirty="0">
                <a:solidFill>
                  <a:prstClr val="white"/>
                </a:solidFill>
              </a:rPr>
              <a:t>（</a:t>
            </a:r>
            <a:r>
              <a:rPr lang="en-US" altLang="zh-CN" sz="2500" dirty="0">
                <a:solidFill>
                  <a:prstClr val="white"/>
                </a:solidFill>
              </a:rPr>
              <a:t>1</a:t>
            </a:r>
            <a:r>
              <a:rPr lang="zh-CN" altLang="en-US" sz="2500" dirty="0">
                <a:solidFill>
                  <a:prstClr val="white"/>
                </a:solidFill>
              </a:rPr>
              <a:t>）依据课程方案和课标教学；（</a:t>
            </a:r>
            <a:r>
              <a:rPr lang="en-US" altLang="zh-CN" sz="2500" dirty="0">
                <a:solidFill>
                  <a:prstClr val="white"/>
                </a:solidFill>
              </a:rPr>
              <a:t>2</a:t>
            </a:r>
            <a:r>
              <a:rPr lang="zh-CN" altLang="en-US" sz="2500" dirty="0">
                <a:solidFill>
                  <a:prstClr val="white"/>
                </a:solidFill>
              </a:rPr>
              <a:t>）主题问题设计得当，注重思维能力培养；（</a:t>
            </a:r>
            <a:r>
              <a:rPr lang="en-US" altLang="zh-CN" sz="2500" dirty="0">
                <a:solidFill>
                  <a:prstClr val="white"/>
                </a:solidFill>
              </a:rPr>
              <a:t>3</a:t>
            </a:r>
            <a:r>
              <a:rPr lang="zh-CN" altLang="en-US" sz="2500" dirty="0">
                <a:solidFill>
                  <a:prstClr val="white"/>
                </a:solidFill>
              </a:rPr>
              <a:t>）课堂开放，重视高级思维的培育</a:t>
            </a:r>
            <a:r>
              <a:rPr lang="zh-CN" altLang="en-US" sz="2500" dirty="0" smtClean="0">
                <a:solidFill>
                  <a:prstClr val="white"/>
                </a:solidFill>
              </a:rPr>
              <a:t>。 </a:t>
            </a:r>
            <a:r>
              <a:rPr lang="en-US" altLang="zh-CN" sz="2500" dirty="0" smtClean="0">
                <a:solidFill>
                  <a:prstClr val="white"/>
                </a:solidFill>
              </a:rPr>
              <a:t>4/4</a:t>
            </a:r>
            <a:endParaRPr lang="zh-CN" altLang="en-US" sz="25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6141" y="5298664"/>
            <a:ext cx="12137741" cy="1265903"/>
          </a:xfrm>
          <a:prstGeom prst="rect">
            <a:avLst/>
          </a:prstGeom>
          <a:solidFill>
            <a:srgbClr val="FF0000"/>
          </a:solidFill>
        </p:spPr>
        <p:txBody>
          <a:bodyPr wrap="square" lIns="96433" tIns="48216" rIns="96433" bIns="48216">
            <a:spAutoFit/>
          </a:bodyPr>
          <a:lstStyle/>
          <a:p>
            <a:r>
              <a:rPr lang="zh-CN" altLang="en-US" sz="2500" dirty="0" smtClean="0">
                <a:solidFill>
                  <a:srgbClr val="FFFF00"/>
                </a:solidFill>
              </a:rPr>
              <a:t>谢老师还十分关注学生高阶思维能力的培养，往往在学生觉得已经解决问题的时候抛出一个更深层次的问题，引发学生的思考。同时，这堂课又是开放的，老师适时放手让学生提出问题，培养学生积极思考提问的意识。</a:t>
            </a:r>
            <a:endParaRPr lang="zh-CN" altLang="en-US" sz="2500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7" y="3212340"/>
            <a:ext cx="3327150" cy="17663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9" y="1312415"/>
            <a:ext cx="3040694" cy="17663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30" y="1755096"/>
            <a:ext cx="3279559" cy="26473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6" y="1778675"/>
            <a:ext cx="4716937" cy="262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381008" y="1312863"/>
            <a:ext cx="13028613" cy="5518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zh-CN" altLang="en-US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培养拔尖人才的两个重要途径：</a:t>
            </a:r>
            <a:endParaRPr lang="zh-CN" altLang="en-US" sz="36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596727" y="2392198"/>
            <a:ext cx="13028612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zh-CN" altLang="en-US" sz="4000" b="1" dirty="0" smtClean="0"/>
              <a:t>  </a:t>
            </a:r>
            <a:r>
              <a:rPr lang="zh-CN" altLang="en-US" b="1" dirty="0" smtClean="0">
                <a:solidFill>
                  <a:srgbClr val="002060"/>
                </a:solidFill>
              </a:rPr>
              <a:t>▲发现和培养学生对某个领域的兴趣，形成高的学习热忱；</a:t>
            </a:r>
            <a:endParaRPr lang="zh-CN" altLang="en-US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668736" y="3400310"/>
            <a:ext cx="13028612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zh-CN" altLang="en-US" sz="4000" b="1" dirty="0" smtClean="0"/>
              <a:t>  </a:t>
            </a:r>
            <a:r>
              <a:rPr lang="zh-CN" altLang="en-US" b="1" dirty="0" smtClean="0">
                <a:solidFill>
                  <a:srgbClr val="002060"/>
                </a:solidFill>
              </a:rPr>
              <a:t>▲在成长过程中，不断提升“</a:t>
            </a:r>
            <a:r>
              <a:rPr lang="en-US" altLang="zh-CN" b="1" dirty="0" smtClean="0">
                <a:solidFill>
                  <a:srgbClr val="002060"/>
                </a:solidFill>
              </a:rPr>
              <a:t>Grit</a:t>
            </a:r>
            <a:r>
              <a:rPr lang="zh-CN" altLang="en-US" b="1" dirty="0" smtClean="0">
                <a:solidFill>
                  <a:srgbClr val="002060"/>
                </a:solidFill>
              </a:rPr>
              <a:t>”的品质。</a:t>
            </a:r>
            <a:endParaRPr lang="zh-CN" altLang="en-US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524719" y="4912469"/>
            <a:ext cx="13028612" cy="12399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zh-CN" altLang="en-US" sz="4000" b="1" dirty="0" smtClean="0"/>
              <a:t>  </a:t>
            </a:r>
            <a:r>
              <a:rPr lang="zh-CN" altLang="en-US" b="1" dirty="0" smtClean="0">
                <a:solidFill>
                  <a:srgbClr val="002060"/>
                </a:solidFill>
              </a:rPr>
              <a:t>▲三个关键词：梦想（</a:t>
            </a:r>
            <a:r>
              <a:rPr lang="en-US" altLang="zh-CN" b="1" dirty="0" smtClean="0">
                <a:solidFill>
                  <a:srgbClr val="002060"/>
                </a:solidFill>
              </a:rPr>
              <a:t>dream</a:t>
            </a:r>
            <a:r>
              <a:rPr lang="zh-CN" altLang="en-US" b="1" dirty="0" smtClean="0">
                <a:solidFill>
                  <a:srgbClr val="002060"/>
                </a:solidFill>
              </a:rPr>
              <a:t>）、内驱力（</a:t>
            </a:r>
            <a:r>
              <a:rPr lang="en-US" altLang="zh-CN" b="1" dirty="0" smtClean="0">
                <a:solidFill>
                  <a:srgbClr val="002060"/>
                </a:solidFill>
              </a:rPr>
              <a:t>motivation</a:t>
            </a:r>
            <a:r>
              <a:rPr lang="zh-CN" altLang="en-US" b="1" dirty="0" smtClean="0">
                <a:solidFill>
                  <a:srgbClr val="002060"/>
                </a:solidFill>
              </a:rPr>
              <a:t>）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</a:t>
            </a:r>
            <a:r>
              <a:rPr lang="zh-CN" altLang="en-US" b="1" dirty="0" smtClean="0">
                <a:solidFill>
                  <a:srgbClr val="002060"/>
                </a:solidFill>
                <a:cs typeface="Arial" panose="020B0604020202020204" pitchFamily="34" charset="0"/>
              </a:rPr>
              <a:t>毅力（</a:t>
            </a:r>
            <a:r>
              <a:rPr lang="en-US" altLang="zh-CN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Grit</a:t>
            </a:r>
            <a:r>
              <a:rPr lang="zh-CN" altLang="en-US" b="1" dirty="0" smtClean="0">
                <a:solidFill>
                  <a:srgbClr val="002060"/>
                </a:solidFill>
                <a:cs typeface="Arial" panose="020B0604020202020204" pitchFamily="34" charset="0"/>
              </a:rPr>
              <a:t>）</a:t>
            </a:r>
            <a:endParaRPr lang="zh-CN" altLang="en-US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" y="153993"/>
            <a:ext cx="12858044" cy="611187"/>
          </a:xfrm>
          <a:prstGeom prst="rect">
            <a:avLst/>
          </a:pr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62900" y="296863"/>
            <a:ext cx="519084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78828" y="296863"/>
            <a:ext cx="519083" cy="336550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93162" y="296863"/>
            <a:ext cx="517495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05916" y="296863"/>
            <a:ext cx="519084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021832" y="296863"/>
            <a:ext cx="519083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87991" y="552152"/>
            <a:ext cx="237554" cy="237554"/>
          </a:xfrm>
          <a:prstGeom prst="ellipse">
            <a:avLst/>
          </a:prstGeom>
          <a:gradFill flip="none" rotWithShape="1">
            <a:gsLst>
              <a:gs pos="0">
                <a:srgbClr val="5596A7"/>
              </a:gs>
              <a:gs pos="100000">
                <a:schemeClr val="tx2">
                  <a:lumMod val="75000"/>
                </a:schemeClr>
              </a:gs>
            </a:gsLst>
            <a:lin ang="18900000" scaled="1"/>
            <a:tileRect/>
          </a:gradFill>
          <a:ln w="9525"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5596A7"/>
                </a:gs>
              </a:gsLst>
              <a:lin ang="18900000" scaled="1"/>
              <a:tileRect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7969" y="682538"/>
            <a:ext cx="235858" cy="2358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grpSp>
        <p:nvGrpSpPr>
          <p:cNvPr id="8" name="组合 14"/>
          <p:cNvGrpSpPr/>
          <p:nvPr/>
        </p:nvGrpSpPr>
        <p:grpSpPr bwMode="auto">
          <a:xfrm>
            <a:off x="4973718" y="136534"/>
            <a:ext cx="2963300" cy="636588"/>
            <a:chOff x="3452191" y="255884"/>
            <a:chExt cx="2107547" cy="453611"/>
          </a:xfrm>
        </p:grpSpPr>
        <p:sp>
          <p:nvSpPr>
            <p:cNvPr id="16" name="圆角矩形 15"/>
            <p:cNvSpPr/>
            <p:nvPr/>
          </p:nvSpPr>
          <p:spPr>
            <a:xfrm>
              <a:off x="3452191" y="255884"/>
              <a:ext cx="1954696" cy="453611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dirty="0">
                <a:solidFill>
                  <a:prstClr val="white"/>
                </a:solidFill>
              </a:endParaRPr>
            </a:p>
          </p:txBody>
        </p:sp>
        <p:sp>
          <p:nvSpPr>
            <p:cNvPr id="198678" name="文本框 16"/>
            <p:cNvSpPr txBox="1">
              <a:spLocks noChangeArrowheads="1"/>
            </p:cNvSpPr>
            <p:nvPr/>
          </p:nvSpPr>
          <p:spPr bwMode="auto">
            <a:xfrm>
              <a:off x="3668111" y="272569"/>
              <a:ext cx="1891627" cy="3433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dirty="0">
                  <a:solidFill>
                    <a:srgbClr val="5596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2530" b="1" dirty="0" smtClean="0">
                  <a:solidFill>
                    <a:srgbClr val="5596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校本研讨</a:t>
              </a:r>
              <a:endParaRPr lang="zh-CN" altLang="en-US" sz="2530" b="1" dirty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50" name="Picture 2" descr="C:\Users\Administrator\Desktop\微信图片_202311301848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6944" y="1600101"/>
            <a:ext cx="5857083" cy="4392488"/>
          </a:xfrm>
          <a:prstGeom prst="rect">
            <a:avLst/>
          </a:prstGeom>
          <a:noFill/>
        </p:spPr>
      </p:pic>
      <p:pic>
        <p:nvPicPr>
          <p:cNvPr id="2051" name="Picture 3" descr="C:\Users\Administrator\Desktop\微信图片_20231130184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75" y="1600101"/>
            <a:ext cx="5832328" cy="43750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" y="153993"/>
            <a:ext cx="12858044" cy="611187"/>
          </a:xfrm>
          <a:prstGeom prst="rect">
            <a:avLst/>
          </a:pr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62900" y="296863"/>
            <a:ext cx="519084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78828" y="296863"/>
            <a:ext cx="519083" cy="336550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93162" y="296863"/>
            <a:ext cx="517495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05916" y="296863"/>
            <a:ext cx="519084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021832" y="296863"/>
            <a:ext cx="519083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87991" y="552152"/>
            <a:ext cx="237554" cy="237554"/>
          </a:xfrm>
          <a:prstGeom prst="ellipse">
            <a:avLst/>
          </a:prstGeom>
          <a:gradFill flip="none" rotWithShape="1">
            <a:gsLst>
              <a:gs pos="0">
                <a:srgbClr val="5596A7"/>
              </a:gs>
              <a:gs pos="100000">
                <a:schemeClr val="tx2">
                  <a:lumMod val="75000"/>
                </a:schemeClr>
              </a:gs>
            </a:gsLst>
            <a:lin ang="18900000" scaled="1"/>
            <a:tileRect/>
          </a:gradFill>
          <a:ln w="9525"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5596A7"/>
                </a:gs>
              </a:gsLst>
              <a:lin ang="18900000" scaled="1"/>
              <a:tileRect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7969" y="682538"/>
            <a:ext cx="235858" cy="2358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12" tIns="48154" rIns="96312" bIns="481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dirty="0">
              <a:solidFill>
                <a:prstClr val="white"/>
              </a:solidFill>
            </a:endParaRPr>
          </a:p>
        </p:txBody>
      </p:sp>
      <p:grpSp>
        <p:nvGrpSpPr>
          <p:cNvPr id="8" name="组合 14"/>
          <p:cNvGrpSpPr/>
          <p:nvPr/>
        </p:nvGrpSpPr>
        <p:grpSpPr bwMode="auto">
          <a:xfrm>
            <a:off x="4973718" y="136534"/>
            <a:ext cx="2963300" cy="636588"/>
            <a:chOff x="3452191" y="255884"/>
            <a:chExt cx="2107547" cy="453611"/>
          </a:xfrm>
        </p:grpSpPr>
        <p:sp>
          <p:nvSpPr>
            <p:cNvPr id="16" name="圆角矩形 15"/>
            <p:cNvSpPr/>
            <p:nvPr/>
          </p:nvSpPr>
          <p:spPr>
            <a:xfrm>
              <a:off x="3452191" y="255884"/>
              <a:ext cx="1954696" cy="453611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dirty="0">
                <a:solidFill>
                  <a:prstClr val="white"/>
                </a:solidFill>
              </a:endParaRPr>
            </a:p>
          </p:txBody>
        </p:sp>
        <p:sp>
          <p:nvSpPr>
            <p:cNvPr id="198678" name="文本框 16"/>
            <p:cNvSpPr txBox="1">
              <a:spLocks noChangeArrowheads="1"/>
            </p:cNvSpPr>
            <p:nvPr/>
          </p:nvSpPr>
          <p:spPr bwMode="auto">
            <a:xfrm>
              <a:off x="3668111" y="272569"/>
              <a:ext cx="1891627" cy="3433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dirty="0">
                  <a:solidFill>
                    <a:srgbClr val="5596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课堂情境</a:t>
              </a:r>
              <a:endParaRPr lang="zh-CN" altLang="en-US" sz="2530" b="1" dirty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Picture 3" descr="C:\Users\Administrator\Desktop\微信图片_2023113018484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97048" y="1487557"/>
            <a:ext cx="5832328" cy="4373925"/>
          </a:xfrm>
          <a:prstGeom prst="rect">
            <a:avLst/>
          </a:prstGeom>
          <a:noFill/>
        </p:spPr>
      </p:pic>
      <p:pic>
        <p:nvPicPr>
          <p:cNvPr id="3076" name="Picture 4" descr="C:\Users\Administrator\Desktop\微信图片_20231130184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388" y="1456085"/>
            <a:ext cx="5977630" cy="43204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7"/>
          <p:cNvSpPr>
            <a:spLocks noGrp="1" noChangeArrowheads="1"/>
          </p:cNvSpPr>
          <p:nvPr>
            <p:ph type="title"/>
          </p:nvPr>
        </p:nvSpPr>
        <p:spPr>
          <a:xfrm>
            <a:off x="884246" y="160338"/>
            <a:ext cx="11090275" cy="1397000"/>
          </a:xfrm>
        </p:spPr>
        <p:txBody>
          <a:bodyPr/>
          <a:lstStyle/>
          <a:p>
            <a:r>
              <a:rPr lang="zh-CN" altLang="en-US" sz="3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r>
              <a:rPr lang="zh-CN" altLang="en-US" sz="3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党员引领</a:t>
            </a:r>
            <a:br>
              <a:rPr lang="zh-CN" altLang="en-US" sz="3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en-US" altLang="zh-CN" sz="3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党员工作室</a:t>
            </a:r>
            <a:endParaRPr lang="zh-CN" altLang="en-US" sz="34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9026" name="Picture 4" descr="C:\Users\thinkpad\Desktop\IMG_06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64400" y="350838"/>
            <a:ext cx="4710113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5" descr="C:\Users\thinkpad\Desktop\IMG_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4400" y="3541714"/>
            <a:ext cx="4710113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6" descr="图片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2440" y="1600200"/>
            <a:ext cx="6380162" cy="3594100"/>
          </a:xfrm>
        </p:spPr>
      </p:pic>
      <p:sp>
        <p:nvSpPr>
          <p:cNvPr id="129030" name="矩形 10"/>
          <p:cNvSpPr>
            <a:spLocks noChangeArrowheads="1"/>
          </p:cNvSpPr>
          <p:nvPr/>
        </p:nvSpPr>
        <p:spPr bwMode="auto">
          <a:xfrm>
            <a:off x="741363" y="5345120"/>
            <a:ext cx="5327650" cy="1246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204" tIns="45606" rIns="91204" bIns="45606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400" dirty="0">
                <a:solidFill>
                  <a:srgbClr val="002060"/>
                </a:solidFill>
              </a:rPr>
              <a:t>        </a:t>
            </a:r>
            <a:r>
              <a:rPr lang="en-US" altLang="zh-CN" sz="2400" dirty="0">
                <a:solidFill>
                  <a:srgbClr val="002060"/>
                </a:solidFill>
              </a:rPr>
              <a:t>8</a:t>
            </a:r>
            <a:r>
              <a:rPr lang="zh-CN" altLang="en-US" sz="2400" dirty="0">
                <a:solidFill>
                  <a:srgbClr val="002060"/>
                </a:solidFill>
              </a:rPr>
              <a:t>位党员骨干教师，</a:t>
            </a:r>
            <a:r>
              <a:rPr lang="en-US" altLang="zh-CN" sz="2400" dirty="0">
                <a:solidFill>
                  <a:srgbClr val="002060"/>
                </a:solidFill>
              </a:rPr>
              <a:t>8</a:t>
            </a:r>
            <a:r>
              <a:rPr lang="zh-CN" altLang="en-US" sz="2400" dirty="0">
                <a:solidFill>
                  <a:srgbClr val="002060"/>
                </a:solidFill>
              </a:rPr>
              <a:t>个研究团队，进行</a:t>
            </a:r>
            <a:r>
              <a:rPr lang="zh-CN" altLang="en-US" sz="2400" b="1" dirty="0">
                <a:solidFill>
                  <a:srgbClr val="FF0000"/>
                </a:solidFill>
              </a:rPr>
              <a:t>项目化研究</a:t>
            </a:r>
            <a:r>
              <a:rPr lang="zh-CN" altLang="en-US" sz="2400" dirty="0">
                <a:solidFill>
                  <a:srgbClr val="002060"/>
                </a:solidFill>
              </a:rPr>
              <a:t>，以解决改课实践中所遇问题。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4"/>
          <p:cNvSpPr txBox="1">
            <a:spLocks noChangeArrowheads="1"/>
          </p:cNvSpPr>
          <p:nvPr/>
        </p:nvSpPr>
        <p:spPr bwMode="auto">
          <a:xfrm>
            <a:off x="360371" y="992192"/>
            <a:ext cx="193675" cy="487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 sz="25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30050" name="Text Box 5"/>
          <p:cNvSpPr txBox="1">
            <a:spLocks noChangeArrowheads="1"/>
          </p:cNvSpPr>
          <p:nvPr/>
        </p:nvSpPr>
        <p:spPr bwMode="auto">
          <a:xfrm>
            <a:off x="3625854" y="2030415"/>
            <a:ext cx="194327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0051" name="Text Box 6"/>
          <p:cNvSpPr txBox="1">
            <a:spLocks noChangeArrowheads="1"/>
          </p:cNvSpPr>
          <p:nvPr/>
        </p:nvSpPr>
        <p:spPr bwMode="auto">
          <a:xfrm>
            <a:off x="1974854" y="2768602"/>
            <a:ext cx="194327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en-US" altLang="zh-CN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30052" name="Text Box 7"/>
          <p:cNvSpPr txBox="1">
            <a:spLocks noChangeArrowheads="1"/>
          </p:cNvSpPr>
          <p:nvPr/>
        </p:nvSpPr>
        <p:spPr bwMode="auto">
          <a:xfrm>
            <a:off x="1800230" y="2125668"/>
            <a:ext cx="194327" cy="651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92" tIns="48099" rIns="96192" bIns="48099">
            <a:spAutoFit/>
          </a:bodyPr>
          <a:lstStyle/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0" hangingPunct="0"/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0053" name="Text Box 8"/>
          <p:cNvSpPr txBox="1">
            <a:spLocks noChangeArrowheads="1"/>
          </p:cNvSpPr>
          <p:nvPr/>
        </p:nvSpPr>
        <p:spPr bwMode="auto">
          <a:xfrm>
            <a:off x="1849445" y="2368554"/>
            <a:ext cx="258762" cy="374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0054" name="Text Box 13"/>
          <p:cNvSpPr txBox="1">
            <a:spLocks noChangeArrowheads="1"/>
          </p:cNvSpPr>
          <p:nvPr/>
        </p:nvSpPr>
        <p:spPr bwMode="auto">
          <a:xfrm>
            <a:off x="5565779" y="4264031"/>
            <a:ext cx="6767513" cy="26940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2017</a:t>
            </a:r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年，佘晓芹老师参加省青年教师基本功比赛获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一等奖第一名</a:t>
            </a:r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25000"/>
              </a:lnSpc>
            </a:pPr>
            <a:r>
              <a:rPr lang="en-US" altLang="zh-CN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25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2020-2023</a:t>
            </a:r>
            <a:r>
              <a:rPr lang="zh-CN" altLang="en-US" sz="25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年，</a:t>
            </a:r>
            <a:r>
              <a:rPr lang="en-US" altLang="zh-CN" sz="25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</a:t>
            </a:r>
            <a:r>
              <a:rPr lang="zh-CN" altLang="en-US" sz="25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</a:t>
            </a:r>
            <a:r>
              <a:rPr lang="zh-CN" altLang="en-US" sz="25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教师荣获南通市基本功比赛、优课竞赛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一等奖，全体教师对外执教公开课达</a:t>
            </a:r>
            <a:r>
              <a:rPr lang="en-US" altLang="zh-CN" sz="25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多节。</a:t>
            </a:r>
            <a:endParaRPr lang="zh-CN" altLang="en-US" sz="25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0055" name="Picture 17" descr="图片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60950" y="1239838"/>
            <a:ext cx="34909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54"/>
          <p:cNvGrpSpPr/>
          <p:nvPr/>
        </p:nvGrpSpPr>
        <p:grpSpPr bwMode="auto">
          <a:xfrm>
            <a:off x="504833" y="274646"/>
            <a:ext cx="936625" cy="700087"/>
            <a:chOff x="611187" y="261275"/>
            <a:chExt cx="666069" cy="664458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611187" y="261275"/>
              <a:ext cx="538500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881002" y="529469"/>
              <a:ext cx="39625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30058" name="Text Box 7"/>
          <p:cNvSpPr txBox="1">
            <a:spLocks noChangeArrowheads="1"/>
          </p:cNvSpPr>
          <p:nvPr/>
        </p:nvSpPr>
        <p:spPr bwMode="auto">
          <a:xfrm>
            <a:off x="5060950" y="231779"/>
            <a:ext cx="3240088" cy="7138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92" tIns="48099" rIns="96192" bIns="48099">
            <a:spAutoFit/>
          </a:bodyPr>
          <a:lstStyle/>
          <a:p>
            <a:pPr eaLnBrk="0" hangingPunct="0"/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 </a:t>
            </a:r>
            <a:r>
              <a:rPr lang="zh-CN" altLang="en-US" sz="4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骨干引领</a:t>
            </a:r>
            <a:endParaRPr lang="zh-CN" altLang="en-US" sz="3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0059" name="Picture 2" descr="C:\Users\Administrator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409" y="1312863"/>
            <a:ext cx="39100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3" descr="C:\Users\Administrator\Desktop\QQ图片202011191039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1600208"/>
            <a:ext cx="43926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7" name="组合 30"/>
          <p:cNvGrpSpPr/>
          <p:nvPr/>
        </p:nvGrpSpPr>
        <p:grpSpPr bwMode="auto">
          <a:xfrm>
            <a:off x="1093790" y="879475"/>
            <a:ext cx="10123487" cy="5113338"/>
            <a:chOff x="1091012" y="1187026"/>
            <a:chExt cx="10937169" cy="5466342"/>
          </a:xfrm>
        </p:grpSpPr>
        <p:grpSp>
          <p:nvGrpSpPr>
            <p:cNvPr id="132112" name="组合 11"/>
            <p:cNvGrpSpPr/>
            <p:nvPr/>
          </p:nvGrpSpPr>
          <p:grpSpPr bwMode="auto">
            <a:xfrm>
              <a:off x="1339627" y="3996374"/>
              <a:ext cx="4903037" cy="2656994"/>
              <a:chOff x="1691680" y="3127772"/>
              <a:chExt cx="2736304" cy="1669008"/>
            </a:xfrm>
          </p:grpSpPr>
          <p:sp>
            <p:nvSpPr>
              <p:cNvPr id="14" name="圆角矩形 13"/>
              <p:cNvSpPr>
                <a:spLocks noChangeArrowheads="1"/>
              </p:cNvSpPr>
              <p:nvPr/>
            </p:nvSpPr>
            <p:spPr bwMode="auto">
              <a:xfrm>
                <a:off x="1691721" y="3127360"/>
                <a:ext cx="2736541" cy="1669420"/>
              </a:xfrm>
              <a:prstGeom prst="roundRect">
                <a:avLst>
                  <a:gd name="adj" fmla="val 5273"/>
                </a:avLst>
              </a:prstGeom>
              <a:solidFill>
                <a:srgbClr val="0070C0"/>
              </a:solidFill>
              <a:ln w="9525" algn="ctr">
                <a:solidFill>
                  <a:schemeClr val="bg1"/>
                </a:solidFill>
                <a:rou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lIns="121908" tIns="60954" rIns="121908" bIns="60954" anchor="ctr"/>
              <a:lstStyle/>
              <a:p>
                <a:pPr algn="ctr" defTabSz="1282700">
                  <a:defRPr/>
                </a:pPr>
                <a:endParaRPr lang="zh-CN" altLang="en-US" sz="2500" dirty="0">
                  <a:solidFill>
                    <a:srgbClr val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剪去单角的矩形 14"/>
              <p:cNvSpPr/>
              <p:nvPr/>
            </p:nvSpPr>
            <p:spPr>
              <a:xfrm flipH="1">
                <a:off x="1835296" y="3249954"/>
                <a:ext cx="2449391" cy="1424231"/>
              </a:xfrm>
              <a:prstGeom prst="snip1Rect">
                <a:avLst>
                  <a:gd name="adj" fmla="val 28564"/>
                </a:avLst>
              </a:prstGeom>
              <a:gradFill>
                <a:gsLst>
                  <a:gs pos="0">
                    <a:schemeClr val="bg1">
                      <a:lumMod val="98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accent3">
                      <a:tint val="15000"/>
                      <a:satMod val="350000"/>
                      <a:lumMod val="0"/>
                      <a:lumOff val="100000"/>
                    </a:schemeClr>
                  </a:gs>
                </a:gsLst>
              </a:gra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2113" name="组合 18"/>
            <p:cNvGrpSpPr/>
            <p:nvPr/>
          </p:nvGrpSpPr>
          <p:grpSpPr bwMode="auto">
            <a:xfrm>
              <a:off x="6961040" y="3996374"/>
              <a:ext cx="4861173" cy="2656994"/>
              <a:chOff x="4788024" y="3127772"/>
              <a:chExt cx="2736304" cy="1669008"/>
            </a:xfrm>
          </p:grpSpPr>
          <p:sp>
            <p:nvSpPr>
              <p:cNvPr id="20" name="圆角矩形 19"/>
              <p:cNvSpPr>
                <a:spLocks noChangeArrowheads="1"/>
              </p:cNvSpPr>
              <p:nvPr/>
            </p:nvSpPr>
            <p:spPr bwMode="auto">
              <a:xfrm>
                <a:off x="4788444" y="3127360"/>
                <a:ext cx="2735972" cy="1669420"/>
              </a:xfrm>
              <a:prstGeom prst="roundRect">
                <a:avLst>
                  <a:gd name="adj" fmla="val 5273"/>
                </a:avLst>
              </a:prstGeom>
              <a:solidFill>
                <a:srgbClr val="0070C0"/>
              </a:solidFill>
              <a:ln w="9525" algn="ctr">
                <a:solidFill>
                  <a:schemeClr val="bg1"/>
                </a:solidFill>
                <a:rou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lIns="121908" tIns="60954" rIns="121908" bIns="60954" anchor="ctr"/>
              <a:lstStyle/>
              <a:p>
                <a:pPr algn="ctr" defTabSz="1282700">
                  <a:defRPr/>
                </a:pPr>
                <a:endParaRPr lang="zh-CN" altLang="en-US" sz="2500" dirty="0">
                  <a:solidFill>
                    <a:srgbClr val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剪去单角的矩形 22"/>
              <p:cNvSpPr/>
              <p:nvPr/>
            </p:nvSpPr>
            <p:spPr>
              <a:xfrm>
                <a:off x="4932291" y="3249954"/>
                <a:ext cx="2448280" cy="1424231"/>
              </a:xfrm>
              <a:prstGeom prst="snip1Rect">
                <a:avLst>
                  <a:gd name="adj" fmla="val 28564"/>
                </a:avLst>
              </a:prstGeom>
              <a:gradFill>
                <a:gsLst>
                  <a:gs pos="0">
                    <a:schemeClr val="bg1">
                      <a:lumMod val="98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accent3">
                      <a:tint val="15000"/>
                      <a:satMod val="350000"/>
                      <a:lumMod val="0"/>
                      <a:lumOff val="100000"/>
                    </a:schemeClr>
                  </a:gs>
                </a:gsLst>
              </a:gra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2114" name="矩形 42"/>
            <p:cNvSpPr>
              <a:spLocks noChangeArrowheads="1"/>
            </p:cNvSpPr>
            <p:nvPr/>
          </p:nvSpPr>
          <p:spPr bwMode="auto">
            <a:xfrm>
              <a:off x="1091012" y="4078411"/>
              <a:ext cx="949358" cy="7950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164835" tIns="82417" rIns="164835" bIns="82417">
              <a:spAutoFit/>
            </a:bodyPr>
            <a:lstStyle/>
            <a:p>
              <a:pPr algn="ctr" defTabSz="1281430"/>
              <a:r>
                <a:rPr lang="en-US" altLang="zh-CN" sz="3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03</a:t>
              </a:r>
              <a:endParaRPr lang="en-US" altLang="zh-CN" sz="37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32115" name="Group 34"/>
            <p:cNvGrpSpPr/>
            <p:nvPr/>
          </p:nvGrpSpPr>
          <p:grpSpPr bwMode="auto">
            <a:xfrm>
              <a:off x="1224086" y="1187026"/>
              <a:ext cx="10804095" cy="5339119"/>
              <a:chOff x="731" y="618"/>
              <a:chExt cx="6452" cy="3189"/>
            </a:xfrm>
          </p:grpSpPr>
          <p:grpSp>
            <p:nvGrpSpPr>
              <p:cNvPr id="132116" name="组合 3"/>
              <p:cNvGrpSpPr/>
              <p:nvPr/>
            </p:nvGrpSpPr>
            <p:grpSpPr bwMode="auto">
              <a:xfrm>
                <a:off x="800" y="663"/>
                <a:ext cx="2928" cy="1497"/>
                <a:chOff x="1691680" y="1150020"/>
                <a:chExt cx="2736304" cy="1669008"/>
              </a:xfrm>
            </p:grpSpPr>
            <p:sp>
              <p:nvSpPr>
                <p:cNvPr id="3" name="圆角矩形 4"/>
                <p:cNvSpPr>
                  <a:spLocks noChangeArrowheads="1"/>
                </p:cNvSpPr>
                <p:nvPr/>
              </p:nvSpPr>
              <p:spPr bwMode="auto">
                <a:xfrm>
                  <a:off x="1691720" y="1149575"/>
                  <a:ext cx="2736541" cy="1669202"/>
                </a:xfrm>
                <a:prstGeom prst="roundRect">
                  <a:avLst>
                    <a:gd name="adj" fmla="val 5273"/>
                  </a:avLst>
                </a:prstGeom>
                <a:solidFill>
                  <a:srgbClr val="0070C0"/>
                </a:solidFill>
                <a:ln w="9525" algn="ctr">
                  <a:solidFill>
                    <a:schemeClr val="bg1"/>
                  </a:solidFill>
                  <a:rou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lIns="121908" tIns="60954" rIns="121908" bIns="60954" anchor="ctr"/>
                <a:lstStyle/>
                <a:p>
                  <a:pPr algn="ctr" defTabSz="1282700">
                    <a:defRPr/>
                  </a:pPr>
                  <a:endParaRPr lang="zh-CN" altLang="en-US" sz="2500" dirty="0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" name="剪去单角的矩形 6"/>
                <p:cNvSpPr/>
                <p:nvPr/>
              </p:nvSpPr>
              <p:spPr>
                <a:xfrm flipH="1">
                  <a:off x="1835295" y="1273889"/>
                  <a:ext cx="2449391" cy="1420573"/>
                </a:xfrm>
                <a:prstGeom prst="snip1Rect">
                  <a:avLst>
                    <a:gd name="adj" fmla="val 28564"/>
                  </a:avLst>
                </a:prstGeom>
                <a:gradFill>
                  <a:gsLst>
                    <a:gs pos="0">
                      <a:schemeClr val="bg1">
                        <a:lumMod val="98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lumMod val="0"/>
                        <a:lumOff val="100000"/>
                      </a:schemeClr>
                    </a:gs>
                  </a:gsLst>
                </a:gra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2117" name="组合 7"/>
              <p:cNvGrpSpPr/>
              <p:nvPr/>
            </p:nvGrpSpPr>
            <p:grpSpPr bwMode="auto">
              <a:xfrm>
                <a:off x="4157" y="663"/>
                <a:ext cx="2948" cy="1452"/>
                <a:chOff x="4788024" y="1150020"/>
                <a:chExt cx="2736304" cy="1669008"/>
              </a:xfrm>
            </p:grpSpPr>
            <p:sp>
              <p:nvSpPr>
                <p:cNvPr id="9" name="圆角矩形 8"/>
                <p:cNvSpPr>
                  <a:spLocks noChangeArrowheads="1"/>
                </p:cNvSpPr>
                <p:nvPr/>
              </p:nvSpPr>
              <p:spPr bwMode="auto">
                <a:xfrm>
                  <a:off x="4788437" y="1149561"/>
                  <a:ext cx="2736038" cy="1669666"/>
                </a:xfrm>
                <a:prstGeom prst="roundRect">
                  <a:avLst>
                    <a:gd name="adj" fmla="val 5273"/>
                  </a:avLst>
                </a:prstGeom>
                <a:solidFill>
                  <a:srgbClr val="0070C0"/>
                </a:solidFill>
                <a:ln w="9525" algn="ctr">
                  <a:solidFill>
                    <a:schemeClr val="bg1"/>
                  </a:solidFill>
                  <a:rou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lIns="121908" tIns="60954" rIns="121908" bIns="60954" anchor="ctr"/>
                <a:lstStyle/>
                <a:p>
                  <a:pPr algn="ctr" defTabSz="1282700">
                    <a:defRPr/>
                  </a:pPr>
                  <a:endParaRPr lang="zh-CN" altLang="en-US" sz="2500" dirty="0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" name="剪去单角的矩形 9"/>
                <p:cNvSpPr/>
                <p:nvPr/>
              </p:nvSpPr>
              <p:spPr>
                <a:xfrm>
                  <a:off x="4931989" y="1273068"/>
                  <a:ext cx="2448935" cy="1422654"/>
                </a:xfrm>
                <a:prstGeom prst="snip1Rect">
                  <a:avLst>
                    <a:gd name="adj" fmla="val 28564"/>
                  </a:avLst>
                </a:prstGeom>
                <a:gradFill>
                  <a:gsLst>
                    <a:gs pos="0">
                      <a:schemeClr val="bg1">
                        <a:lumMod val="98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lumMod val="0"/>
                        <a:lumOff val="100000"/>
                      </a:schemeClr>
                    </a:gs>
                  </a:gsLst>
                </a:gra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2118" name="椭圆 31"/>
              <p:cNvSpPr>
                <a:spLocks noChangeArrowheads="1"/>
              </p:cNvSpPr>
              <p:nvPr/>
            </p:nvSpPr>
            <p:spPr bwMode="auto">
              <a:xfrm>
                <a:off x="3168" y="1540"/>
                <a:ext cx="1527" cy="1524"/>
              </a:xfrm>
              <a:prstGeom prst="ellipse">
                <a:avLst/>
              </a:prstGeom>
              <a:solidFill>
                <a:schemeClr val="bg1">
                  <a:alpha val="90195"/>
                </a:schemeClr>
              </a:solidFill>
              <a:ln w="38100" algn="ctr">
                <a:solidFill>
                  <a:srgbClr val="558ED5"/>
                </a:solidFill>
                <a:round/>
              </a:ln>
            </p:spPr>
            <p:txBody>
              <a:bodyPr lIns="156286" tIns="78143" rIns="156286" bIns="78143" anchor="ctr"/>
              <a:lstStyle/>
              <a:p>
                <a:pPr algn="ctr" defTabSz="1281430"/>
                <a:endParaRPr lang="zh-CN" altLang="en-US" sz="2500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19" name="Freeform 8"/>
              <p:cNvSpPr>
                <a:spLocks noEditPoints="1"/>
              </p:cNvSpPr>
              <p:nvPr/>
            </p:nvSpPr>
            <p:spPr bwMode="auto">
              <a:xfrm>
                <a:off x="3558" y="1756"/>
                <a:ext cx="747" cy="479"/>
              </a:xfrm>
              <a:custGeom>
                <a:avLst/>
                <a:gdLst>
                  <a:gd name="T0" fmla="*/ 0 w 706"/>
                  <a:gd name="T1" fmla="*/ 135385 h 502"/>
                  <a:gd name="T2" fmla="*/ 119995 w 706"/>
                  <a:gd name="T3" fmla="*/ 78975 h 502"/>
                  <a:gd name="T4" fmla="*/ 183148 w 706"/>
                  <a:gd name="T5" fmla="*/ 56410 h 502"/>
                  <a:gd name="T6" fmla="*/ 252618 w 706"/>
                  <a:gd name="T7" fmla="*/ 35727 h 502"/>
                  <a:gd name="T8" fmla="*/ 397875 w 706"/>
                  <a:gd name="T9" fmla="*/ 9402 h 502"/>
                  <a:gd name="T10" fmla="*/ 438926 w 706"/>
                  <a:gd name="T11" fmla="*/ 5641 h 502"/>
                  <a:gd name="T12" fmla="*/ 517869 w 706"/>
                  <a:gd name="T13" fmla="*/ 0 h 502"/>
                  <a:gd name="T14" fmla="*/ 558920 w 706"/>
                  <a:gd name="T15" fmla="*/ 0 h 502"/>
                  <a:gd name="T16" fmla="*/ 637863 w 706"/>
                  <a:gd name="T17" fmla="*/ 1880 h 502"/>
                  <a:gd name="T18" fmla="*/ 716807 w 706"/>
                  <a:gd name="T19" fmla="*/ 9402 h 502"/>
                  <a:gd name="T20" fmla="*/ 792592 w 706"/>
                  <a:gd name="T21" fmla="*/ 20684 h 502"/>
                  <a:gd name="T22" fmla="*/ 862062 w 706"/>
                  <a:gd name="T23" fmla="*/ 35727 h 502"/>
                  <a:gd name="T24" fmla="*/ 966269 w 706"/>
                  <a:gd name="T25" fmla="*/ 67694 h 502"/>
                  <a:gd name="T26" fmla="*/ 997846 w 706"/>
                  <a:gd name="T27" fmla="*/ 78975 h 502"/>
                  <a:gd name="T28" fmla="*/ 1114682 w 706"/>
                  <a:gd name="T29" fmla="*/ 135385 h 502"/>
                  <a:gd name="T30" fmla="*/ 1016793 w 706"/>
                  <a:gd name="T31" fmla="*/ 193676 h 502"/>
                  <a:gd name="T32" fmla="*/ 922059 w 706"/>
                  <a:gd name="T33" fmla="*/ 146668 h 502"/>
                  <a:gd name="T34" fmla="*/ 868379 w 706"/>
                  <a:gd name="T35" fmla="*/ 127865 h 502"/>
                  <a:gd name="T36" fmla="*/ 811539 w 706"/>
                  <a:gd name="T37" fmla="*/ 110940 h 502"/>
                  <a:gd name="T38" fmla="*/ 688387 w 706"/>
                  <a:gd name="T39" fmla="*/ 88376 h 502"/>
                  <a:gd name="T40" fmla="*/ 622074 w 706"/>
                  <a:gd name="T41" fmla="*/ 82736 h 502"/>
                  <a:gd name="T42" fmla="*/ 558920 w 706"/>
                  <a:gd name="T43" fmla="*/ 80856 h 502"/>
                  <a:gd name="T44" fmla="*/ 426296 w 706"/>
                  <a:gd name="T45" fmla="*/ 88376 h 502"/>
                  <a:gd name="T46" fmla="*/ 363138 w 706"/>
                  <a:gd name="T47" fmla="*/ 97779 h 502"/>
                  <a:gd name="T48" fmla="*/ 303142 w 706"/>
                  <a:gd name="T49" fmla="*/ 110940 h 502"/>
                  <a:gd name="T50" fmla="*/ 192622 w 706"/>
                  <a:gd name="T51" fmla="*/ 146668 h 502"/>
                  <a:gd name="T52" fmla="*/ 142098 w 706"/>
                  <a:gd name="T53" fmla="*/ 169232 h 502"/>
                  <a:gd name="T54" fmla="*/ 0 w 706"/>
                  <a:gd name="T55" fmla="*/ 135385 h 502"/>
                  <a:gd name="T56" fmla="*/ 195780 w 706"/>
                  <a:gd name="T57" fmla="*/ 251968 h 502"/>
                  <a:gd name="T58" fmla="*/ 271565 w 706"/>
                  <a:gd name="T59" fmla="*/ 216241 h 502"/>
                  <a:gd name="T60" fmla="*/ 356825 w 706"/>
                  <a:gd name="T61" fmla="*/ 188035 h 502"/>
                  <a:gd name="T62" fmla="*/ 404190 w 706"/>
                  <a:gd name="T63" fmla="*/ 176753 h 502"/>
                  <a:gd name="T64" fmla="*/ 505239 w 706"/>
                  <a:gd name="T65" fmla="*/ 165471 h 502"/>
                  <a:gd name="T66" fmla="*/ 558920 w 706"/>
                  <a:gd name="T67" fmla="*/ 163591 h 502"/>
                  <a:gd name="T68" fmla="*/ 659967 w 706"/>
                  <a:gd name="T69" fmla="*/ 169232 h 502"/>
                  <a:gd name="T70" fmla="*/ 757858 w 706"/>
                  <a:gd name="T71" fmla="*/ 188035 h 502"/>
                  <a:gd name="T72" fmla="*/ 802065 w 706"/>
                  <a:gd name="T73" fmla="*/ 201198 h 502"/>
                  <a:gd name="T74" fmla="*/ 884167 w 706"/>
                  <a:gd name="T75" fmla="*/ 233164 h 502"/>
                  <a:gd name="T76" fmla="*/ 824171 w 706"/>
                  <a:gd name="T77" fmla="*/ 310258 h 502"/>
                  <a:gd name="T78" fmla="*/ 798908 w 706"/>
                  <a:gd name="T79" fmla="*/ 297096 h 502"/>
                  <a:gd name="T80" fmla="*/ 738911 w 706"/>
                  <a:gd name="T81" fmla="*/ 272652 h 502"/>
                  <a:gd name="T82" fmla="*/ 704176 w 706"/>
                  <a:gd name="T83" fmla="*/ 263251 h 502"/>
                  <a:gd name="T84" fmla="*/ 634705 w 706"/>
                  <a:gd name="T85" fmla="*/ 250088 h 502"/>
                  <a:gd name="T86" fmla="*/ 558920 w 706"/>
                  <a:gd name="T87" fmla="*/ 244446 h 502"/>
                  <a:gd name="T88" fmla="*/ 517869 w 706"/>
                  <a:gd name="T89" fmla="*/ 246326 h 502"/>
                  <a:gd name="T90" fmla="*/ 445242 w 706"/>
                  <a:gd name="T91" fmla="*/ 253848 h 502"/>
                  <a:gd name="T92" fmla="*/ 410507 w 706"/>
                  <a:gd name="T93" fmla="*/ 263251 h 502"/>
                  <a:gd name="T94" fmla="*/ 347351 w 706"/>
                  <a:gd name="T95" fmla="*/ 283934 h 502"/>
                  <a:gd name="T96" fmla="*/ 290512 w 706"/>
                  <a:gd name="T97" fmla="*/ 310258 h 502"/>
                  <a:gd name="T98" fmla="*/ 388402 w 706"/>
                  <a:gd name="T99" fmla="*/ 368549 h 502"/>
                  <a:gd name="T100" fmla="*/ 404190 w 706"/>
                  <a:gd name="T101" fmla="*/ 361029 h 502"/>
                  <a:gd name="T102" fmla="*/ 442084 w 706"/>
                  <a:gd name="T103" fmla="*/ 344104 h 502"/>
                  <a:gd name="T104" fmla="*/ 464186 w 706"/>
                  <a:gd name="T105" fmla="*/ 338464 h 502"/>
                  <a:gd name="T106" fmla="*/ 508396 w 706"/>
                  <a:gd name="T107" fmla="*/ 330943 h 502"/>
                  <a:gd name="T108" fmla="*/ 558920 w 706"/>
                  <a:gd name="T109" fmla="*/ 327182 h 502"/>
                  <a:gd name="T110" fmla="*/ 581024 w 706"/>
                  <a:gd name="T111" fmla="*/ 329062 h 502"/>
                  <a:gd name="T112" fmla="*/ 628391 w 706"/>
                  <a:gd name="T113" fmla="*/ 334704 h 502"/>
                  <a:gd name="T114" fmla="*/ 650495 w 706"/>
                  <a:gd name="T115" fmla="*/ 338464 h 502"/>
                  <a:gd name="T116" fmla="*/ 691544 w 706"/>
                  <a:gd name="T117" fmla="*/ 351626 h 502"/>
                  <a:gd name="T118" fmla="*/ 726281 w 706"/>
                  <a:gd name="T119" fmla="*/ 368549 h 502"/>
                  <a:gd name="T120" fmla="*/ 388402 w 706"/>
                  <a:gd name="T121" fmla="*/ 368549 h 5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06"/>
                  <a:gd name="T184" fmla="*/ 0 h 502"/>
                  <a:gd name="T185" fmla="*/ 706 w 706"/>
                  <a:gd name="T186" fmla="*/ 502 h 5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06" h="502">
                    <a:moveTo>
                      <a:pt x="0" y="144"/>
                    </a:moveTo>
                    <a:lnTo>
                      <a:pt x="0" y="144"/>
                    </a:lnTo>
                    <a:lnTo>
                      <a:pt x="36" y="112"/>
                    </a:lnTo>
                    <a:lnTo>
                      <a:pt x="76" y="84"/>
                    </a:lnTo>
                    <a:lnTo>
                      <a:pt x="116" y="60"/>
                    </a:lnTo>
                    <a:lnTo>
                      <a:pt x="160" y="38"/>
                    </a:lnTo>
                    <a:lnTo>
                      <a:pt x="206" y="22"/>
                    </a:lnTo>
                    <a:lnTo>
                      <a:pt x="252" y="10"/>
                    </a:lnTo>
                    <a:lnTo>
                      <a:pt x="278" y="6"/>
                    </a:lnTo>
                    <a:lnTo>
                      <a:pt x="302" y="2"/>
                    </a:lnTo>
                    <a:lnTo>
                      <a:pt x="328" y="0"/>
                    </a:lnTo>
                    <a:lnTo>
                      <a:pt x="354" y="0"/>
                    </a:lnTo>
                    <a:lnTo>
                      <a:pt x="378" y="0"/>
                    </a:lnTo>
                    <a:lnTo>
                      <a:pt x="404" y="2"/>
                    </a:lnTo>
                    <a:lnTo>
                      <a:pt x="428" y="6"/>
                    </a:lnTo>
                    <a:lnTo>
                      <a:pt x="454" y="10"/>
                    </a:lnTo>
                    <a:lnTo>
                      <a:pt x="502" y="22"/>
                    </a:lnTo>
                    <a:lnTo>
                      <a:pt x="546" y="38"/>
                    </a:lnTo>
                    <a:lnTo>
                      <a:pt x="590" y="60"/>
                    </a:lnTo>
                    <a:lnTo>
                      <a:pt x="612" y="72"/>
                    </a:lnTo>
                    <a:lnTo>
                      <a:pt x="632" y="84"/>
                    </a:lnTo>
                    <a:lnTo>
                      <a:pt x="670" y="112"/>
                    </a:lnTo>
                    <a:lnTo>
                      <a:pt x="706" y="144"/>
                    </a:lnTo>
                    <a:lnTo>
                      <a:pt x="644" y="206"/>
                    </a:lnTo>
                    <a:lnTo>
                      <a:pt x="616" y="180"/>
                    </a:lnTo>
                    <a:lnTo>
                      <a:pt x="584" y="156"/>
                    </a:lnTo>
                    <a:lnTo>
                      <a:pt x="550" y="136"/>
                    </a:lnTo>
                    <a:lnTo>
                      <a:pt x="514" y="118"/>
                    </a:lnTo>
                    <a:lnTo>
                      <a:pt x="476" y="104"/>
                    </a:lnTo>
                    <a:lnTo>
                      <a:pt x="436" y="94"/>
                    </a:lnTo>
                    <a:lnTo>
                      <a:pt x="394" y="88"/>
                    </a:lnTo>
                    <a:lnTo>
                      <a:pt x="354" y="86"/>
                    </a:lnTo>
                    <a:lnTo>
                      <a:pt x="310" y="88"/>
                    </a:lnTo>
                    <a:lnTo>
                      <a:pt x="270" y="94"/>
                    </a:lnTo>
                    <a:lnTo>
                      <a:pt x="230" y="104"/>
                    </a:lnTo>
                    <a:lnTo>
                      <a:pt x="192" y="118"/>
                    </a:lnTo>
                    <a:lnTo>
                      <a:pt x="156" y="136"/>
                    </a:lnTo>
                    <a:lnTo>
                      <a:pt x="122" y="156"/>
                    </a:lnTo>
                    <a:lnTo>
                      <a:pt x="90" y="180"/>
                    </a:lnTo>
                    <a:lnTo>
                      <a:pt x="62" y="206"/>
                    </a:lnTo>
                    <a:lnTo>
                      <a:pt x="0" y="144"/>
                    </a:lnTo>
                    <a:close/>
                    <a:moveTo>
                      <a:pt x="124" y="268"/>
                    </a:moveTo>
                    <a:lnTo>
                      <a:pt x="124" y="268"/>
                    </a:lnTo>
                    <a:lnTo>
                      <a:pt x="146" y="248"/>
                    </a:lnTo>
                    <a:lnTo>
                      <a:pt x="172" y="230"/>
                    </a:lnTo>
                    <a:lnTo>
                      <a:pt x="198" y="214"/>
                    </a:lnTo>
                    <a:lnTo>
                      <a:pt x="226" y="200"/>
                    </a:lnTo>
                    <a:lnTo>
                      <a:pt x="256" y="188"/>
                    </a:lnTo>
                    <a:lnTo>
                      <a:pt x="288" y="180"/>
                    </a:lnTo>
                    <a:lnTo>
                      <a:pt x="320" y="176"/>
                    </a:lnTo>
                    <a:lnTo>
                      <a:pt x="354" y="174"/>
                    </a:lnTo>
                    <a:lnTo>
                      <a:pt x="386" y="176"/>
                    </a:lnTo>
                    <a:lnTo>
                      <a:pt x="418" y="180"/>
                    </a:lnTo>
                    <a:lnTo>
                      <a:pt x="450" y="188"/>
                    </a:lnTo>
                    <a:lnTo>
                      <a:pt x="480" y="200"/>
                    </a:lnTo>
                    <a:lnTo>
                      <a:pt x="508" y="214"/>
                    </a:lnTo>
                    <a:lnTo>
                      <a:pt x="534" y="230"/>
                    </a:lnTo>
                    <a:lnTo>
                      <a:pt x="560" y="248"/>
                    </a:lnTo>
                    <a:lnTo>
                      <a:pt x="584" y="268"/>
                    </a:lnTo>
                    <a:lnTo>
                      <a:pt x="522" y="330"/>
                    </a:lnTo>
                    <a:lnTo>
                      <a:pt x="506" y="316"/>
                    </a:lnTo>
                    <a:lnTo>
                      <a:pt x="488" y="302"/>
                    </a:lnTo>
                    <a:lnTo>
                      <a:pt x="468" y="290"/>
                    </a:lnTo>
                    <a:lnTo>
                      <a:pt x="446" y="280"/>
                    </a:lnTo>
                    <a:lnTo>
                      <a:pt x="424" y="270"/>
                    </a:lnTo>
                    <a:lnTo>
                      <a:pt x="402" y="266"/>
                    </a:lnTo>
                    <a:lnTo>
                      <a:pt x="378" y="262"/>
                    </a:lnTo>
                    <a:lnTo>
                      <a:pt x="354" y="260"/>
                    </a:lnTo>
                    <a:lnTo>
                      <a:pt x="328" y="262"/>
                    </a:lnTo>
                    <a:lnTo>
                      <a:pt x="304" y="266"/>
                    </a:lnTo>
                    <a:lnTo>
                      <a:pt x="282" y="270"/>
                    </a:lnTo>
                    <a:lnTo>
                      <a:pt x="260" y="280"/>
                    </a:lnTo>
                    <a:lnTo>
                      <a:pt x="238" y="290"/>
                    </a:lnTo>
                    <a:lnTo>
                      <a:pt x="220" y="302"/>
                    </a:lnTo>
                    <a:lnTo>
                      <a:pt x="200" y="314"/>
                    </a:lnTo>
                    <a:lnTo>
                      <a:pt x="184" y="330"/>
                    </a:lnTo>
                    <a:lnTo>
                      <a:pt x="124" y="268"/>
                    </a:lnTo>
                    <a:close/>
                    <a:moveTo>
                      <a:pt x="246" y="392"/>
                    </a:moveTo>
                    <a:lnTo>
                      <a:pt x="246" y="392"/>
                    </a:lnTo>
                    <a:lnTo>
                      <a:pt x="256" y="384"/>
                    </a:lnTo>
                    <a:lnTo>
                      <a:pt x="268" y="374"/>
                    </a:lnTo>
                    <a:lnTo>
                      <a:pt x="280" y="366"/>
                    </a:lnTo>
                    <a:lnTo>
                      <a:pt x="294" y="360"/>
                    </a:lnTo>
                    <a:lnTo>
                      <a:pt x="308" y="356"/>
                    </a:lnTo>
                    <a:lnTo>
                      <a:pt x="322" y="352"/>
                    </a:lnTo>
                    <a:lnTo>
                      <a:pt x="338" y="350"/>
                    </a:lnTo>
                    <a:lnTo>
                      <a:pt x="354" y="348"/>
                    </a:lnTo>
                    <a:lnTo>
                      <a:pt x="368" y="350"/>
                    </a:lnTo>
                    <a:lnTo>
                      <a:pt x="384" y="352"/>
                    </a:lnTo>
                    <a:lnTo>
                      <a:pt x="398" y="356"/>
                    </a:lnTo>
                    <a:lnTo>
                      <a:pt x="412" y="360"/>
                    </a:lnTo>
                    <a:lnTo>
                      <a:pt x="426" y="366"/>
                    </a:lnTo>
                    <a:lnTo>
                      <a:pt x="438" y="374"/>
                    </a:lnTo>
                    <a:lnTo>
                      <a:pt x="450" y="384"/>
                    </a:lnTo>
                    <a:lnTo>
                      <a:pt x="460" y="392"/>
                    </a:lnTo>
                    <a:lnTo>
                      <a:pt x="354" y="502"/>
                    </a:lnTo>
                    <a:lnTo>
                      <a:pt x="246" y="39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</a:ln>
            </p:spPr>
            <p:txBody>
              <a:bodyPr lIns="117226" tIns="58613" rIns="117226" bIns="58613"/>
              <a:lstStyle/>
              <a:p>
                <a:endParaRPr lang="zh-CN" altLang="en-US"/>
              </a:p>
            </p:txBody>
          </p:sp>
          <p:sp>
            <p:nvSpPr>
              <p:cNvPr id="132120" name="矩形 33"/>
              <p:cNvSpPr>
                <a:spLocks noChangeArrowheads="1"/>
              </p:cNvSpPr>
              <p:nvPr/>
            </p:nvSpPr>
            <p:spPr bwMode="auto">
              <a:xfrm>
                <a:off x="3353" y="2235"/>
                <a:ext cx="1122" cy="82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156286" tIns="78143" rIns="156286" bIns="78143">
                <a:spAutoFit/>
              </a:bodyPr>
              <a:lstStyle/>
              <a:p>
                <a:pPr algn="ctr" defTabSz="1281430"/>
                <a:r>
                  <a:rPr lang="zh-CN" alt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学科组</a:t>
                </a:r>
                <a:endParaRPr lang="zh-CN" altLang="en-US" sz="37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 defTabSz="1281430"/>
                <a:r>
                  <a:rPr lang="zh-CN" alt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建设</a:t>
                </a:r>
                <a:endParaRPr lang="zh-CN" altLang="en-US" sz="37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1" name="矩形 34"/>
              <p:cNvSpPr>
                <a:spLocks noChangeArrowheads="1"/>
              </p:cNvSpPr>
              <p:nvPr/>
            </p:nvSpPr>
            <p:spPr bwMode="auto">
              <a:xfrm>
                <a:off x="731" y="618"/>
                <a:ext cx="555" cy="4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156286" tIns="78143" rIns="156286" bIns="78143">
                <a:spAutoFit/>
              </a:bodyPr>
              <a:lstStyle/>
              <a:p>
                <a:pPr algn="ctr" defTabSz="1281430"/>
                <a:r>
                  <a:rPr lang="en-US" altLang="zh-CN" sz="37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01</a:t>
                </a:r>
                <a:endParaRPr lang="en-US" altLang="zh-CN" sz="3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2" name="矩形 41"/>
              <p:cNvSpPr>
                <a:spLocks noChangeArrowheads="1"/>
              </p:cNvSpPr>
              <p:nvPr/>
            </p:nvSpPr>
            <p:spPr bwMode="auto">
              <a:xfrm>
                <a:off x="6582" y="618"/>
                <a:ext cx="555" cy="4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156286" tIns="78143" rIns="156286" bIns="78143">
                <a:spAutoFit/>
              </a:bodyPr>
              <a:lstStyle/>
              <a:p>
                <a:pPr algn="ctr" defTabSz="1281430"/>
                <a:r>
                  <a:rPr lang="en-US" altLang="zh-CN" sz="37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02</a:t>
                </a:r>
                <a:endParaRPr lang="en-US" altLang="zh-CN" sz="3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3" name="矩形 43"/>
              <p:cNvSpPr>
                <a:spLocks noChangeArrowheads="1"/>
              </p:cNvSpPr>
              <p:nvPr/>
            </p:nvSpPr>
            <p:spPr bwMode="auto">
              <a:xfrm>
                <a:off x="6628" y="2432"/>
                <a:ext cx="555" cy="4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156286" tIns="78143" rIns="156286" bIns="78143">
                <a:spAutoFit/>
              </a:bodyPr>
              <a:lstStyle/>
              <a:p>
                <a:pPr algn="ctr" defTabSz="1281430"/>
                <a:r>
                  <a:rPr lang="en-US" altLang="zh-CN" sz="37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04</a:t>
                </a:r>
                <a:endParaRPr lang="en-US" altLang="zh-CN" sz="3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4" name="TextBox 20"/>
              <p:cNvSpPr txBox="1">
                <a:spLocks noChangeArrowheads="1"/>
              </p:cNvSpPr>
              <p:nvPr/>
            </p:nvSpPr>
            <p:spPr bwMode="auto">
              <a:xfrm>
                <a:off x="1209" y="845"/>
                <a:ext cx="2082" cy="110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156286" tIns="78143" rIns="156286" bIns="78143">
                <a:spAutoFit/>
              </a:bodyPr>
              <a:lstStyle/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行政引领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纠偏对策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5" name="TextBox 21"/>
              <p:cNvSpPr txBox="1">
                <a:spLocks noChangeArrowheads="1"/>
              </p:cNvSpPr>
              <p:nvPr/>
            </p:nvSpPr>
            <p:spPr bwMode="auto">
              <a:xfrm>
                <a:off x="4384" y="845"/>
                <a:ext cx="2615" cy="110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156286" tIns="78143" rIns="156286" bIns="78143">
                <a:spAutoFit/>
              </a:bodyPr>
              <a:lstStyle/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校本研究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全员融入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126" name="TextBox 22"/>
              <p:cNvSpPr txBox="1">
                <a:spLocks noChangeArrowheads="1"/>
              </p:cNvSpPr>
              <p:nvPr/>
            </p:nvSpPr>
            <p:spPr bwMode="auto">
              <a:xfrm>
                <a:off x="1209" y="2704"/>
                <a:ext cx="2053" cy="110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156286" tIns="78143" rIns="156286" bIns="78143">
                <a:spAutoFit/>
              </a:bodyPr>
              <a:lstStyle/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骨干引领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endParaRPr>
              </a:p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榜样作用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32127" name="TextBox 23"/>
              <p:cNvSpPr txBox="1">
                <a:spLocks noChangeArrowheads="1"/>
              </p:cNvSpPr>
              <p:nvPr/>
            </p:nvSpPr>
            <p:spPr bwMode="auto">
              <a:xfrm>
                <a:off x="4611" y="2659"/>
                <a:ext cx="2144" cy="110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156286" tIns="78143" rIns="156286" bIns="78143">
                <a:spAutoFit/>
              </a:bodyPr>
              <a:lstStyle/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党员引领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 defTabSz="1281430">
                  <a:lnSpc>
                    <a:spcPct val="150000"/>
                  </a:lnSpc>
                </a:pPr>
                <a:r>
                  <a:rPr lang="zh-CN" altLang="en-US" sz="3400" dirty="0">
                    <a:solidFill>
                      <a:srgbClr val="03A9F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团队建设</a:t>
                </a:r>
                <a:endParaRPr lang="zh-CN" altLang="en-US" sz="3400" dirty="0">
                  <a:solidFill>
                    <a:srgbClr val="03A9F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2098" name="组合 54"/>
          <p:cNvGrpSpPr/>
          <p:nvPr/>
        </p:nvGrpSpPr>
        <p:grpSpPr bwMode="auto">
          <a:xfrm>
            <a:off x="276234" y="200025"/>
            <a:ext cx="938213" cy="698500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715" cy="5376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672" y="530078"/>
              <a:ext cx="395584" cy="3956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32100" name="缺角矩形 12"/>
          <p:cNvSpPr>
            <a:spLocks noChangeArrowheads="1"/>
          </p:cNvSpPr>
          <p:nvPr/>
        </p:nvSpPr>
        <p:spPr bwMode="auto">
          <a:xfrm>
            <a:off x="4530725" y="200025"/>
            <a:ext cx="4178300" cy="606425"/>
          </a:xfrm>
          <a:prstGeom prst="plaque">
            <a:avLst>
              <a:gd name="adj" fmla="val 16667"/>
            </a:avLst>
          </a:prstGeom>
          <a:solidFill>
            <a:schemeClr val="accent1"/>
          </a:solidFill>
          <a:ln w="12700" algn="ctr">
            <a:solidFill>
              <a:srgbClr val="070032"/>
            </a:solidFill>
            <a:miter lim="800000"/>
          </a:ln>
        </p:spPr>
        <p:txBody>
          <a:bodyPr lIns="128212" tIns="64108" rIns="128212" bIns="64108" anchor="ctr"/>
          <a:lstStyle/>
          <a:p>
            <a:r>
              <a:rPr lang="zh-CN" altLang="en-US" sz="2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课堂改革多元推进</a:t>
            </a:r>
            <a:endParaRPr lang="zh-CN" altLang="en-US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2804" y="6280153"/>
            <a:ext cx="8661400" cy="481055"/>
          </a:xfrm>
          <a:prstGeom prst="rect">
            <a:avLst/>
          </a:prstGeom>
        </p:spPr>
        <p:txBody>
          <a:bodyPr lIns="91204" tIns="45606" rIns="91204" bIns="45606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舒适区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2102" name="Line 9"/>
          <p:cNvSpPr>
            <a:spLocks noChangeShapeType="1"/>
          </p:cNvSpPr>
          <p:nvPr/>
        </p:nvSpPr>
        <p:spPr bwMode="auto">
          <a:xfrm flipV="1">
            <a:off x="2036763" y="6424622"/>
            <a:ext cx="1223962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tailEnd type="triangle" w="med" len="med"/>
          </a:ln>
        </p:spPr>
        <p:txBody>
          <a:bodyPr lIns="91204" tIns="45606" rIns="91204" bIns="45606"/>
          <a:lstStyle/>
          <a:p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333750" y="6137283"/>
            <a:ext cx="1419225" cy="584200"/>
          </a:xfrm>
          <a:prstGeom prst="rect">
            <a:avLst/>
          </a:prstGeom>
        </p:spPr>
        <p:txBody>
          <a:bodyPr wrap="none" lIns="91204" tIns="45606" rIns="91204" bIns="45606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阵痛期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2104" name="Line 9"/>
          <p:cNvSpPr>
            <a:spLocks noChangeShapeType="1"/>
          </p:cNvSpPr>
          <p:nvPr/>
        </p:nvSpPr>
        <p:spPr bwMode="auto">
          <a:xfrm flipV="1">
            <a:off x="4629158" y="6424622"/>
            <a:ext cx="1223963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tailEnd type="triangle" w="med" len="med"/>
          </a:ln>
        </p:spPr>
        <p:txBody>
          <a:bodyPr lIns="91204" tIns="45606" rIns="91204" bIns="45606"/>
          <a:lstStyle/>
          <a:p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5781675" y="6137283"/>
            <a:ext cx="1439863" cy="584200"/>
          </a:xfrm>
          <a:prstGeom prst="rect">
            <a:avLst/>
          </a:prstGeom>
        </p:spPr>
        <p:txBody>
          <a:bodyPr lIns="91204" tIns="45606" rIns="91204" bIns="45606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适应期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2106" name="Line 9"/>
          <p:cNvSpPr>
            <a:spLocks noChangeShapeType="1"/>
          </p:cNvSpPr>
          <p:nvPr/>
        </p:nvSpPr>
        <p:spPr bwMode="auto">
          <a:xfrm flipV="1">
            <a:off x="7150108" y="6424622"/>
            <a:ext cx="1223963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tailEnd type="triangle" w="med" len="med"/>
          </a:ln>
        </p:spPr>
        <p:txBody>
          <a:bodyPr lIns="91204" tIns="45606" rIns="91204" bIns="45606"/>
          <a:lstStyle/>
          <a:p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8301038" y="6137283"/>
            <a:ext cx="1420812" cy="584200"/>
          </a:xfrm>
          <a:prstGeom prst="rect">
            <a:avLst/>
          </a:prstGeom>
        </p:spPr>
        <p:txBody>
          <a:bodyPr wrap="none" lIns="91204" tIns="45606" rIns="91204" bIns="45606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舒适区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0750558" y="6064250"/>
            <a:ext cx="1419225" cy="585788"/>
          </a:xfrm>
          <a:prstGeom prst="rect">
            <a:avLst/>
          </a:prstGeom>
        </p:spPr>
        <p:txBody>
          <a:bodyPr wrap="none" lIns="91204" tIns="45606" rIns="91204" bIns="45606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创新期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2109" name="Line 9"/>
          <p:cNvSpPr>
            <a:spLocks noChangeShapeType="1"/>
          </p:cNvSpPr>
          <p:nvPr/>
        </p:nvSpPr>
        <p:spPr bwMode="auto">
          <a:xfrm flipV="1">
            <a:off x="9669463" y="6424622"/>
            <a:ext cx="1223962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tailEnd type="triangle" w="med" len="med"/>
          </a:ln>
        </p:spPr>
        <p:txBody>
          <a:bodyPr lIns="91204" tIns="45606" rIns="91204" bIns="45606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4"/>
          <p:cNvSpPr/>
          <p:nvPr>
            <p:custDataLst>
              <p:tags r:id="rId1"/>
            </p:custDataLst>
          </p:nvPr>
        </p:nvSpPr>
        <p:spPr>
          <a:xfrm>
            <a:off x="3300738" y="6573118"/>
            <a:ext cx="214952" cy="21494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>
          <a:xfrm>
            <a:off x="2679942" y="6451222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3"/>
            </p:custDataLst>
          </p:nvPr>
        </p:nvSpPr>
        <p:spPr>
          <a:xfrm>
            <a:off x="814690" y="6337650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4"/>
            </p:custDataLst>
          </p:nvPr>
        </p:nvSpPr>
        <p:spPr>
          <a:xfrm>
            <a:off x="3670414" y="6312412"/>
            <a:ext cx="403834" cy="40381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5"/>
            </p:custDataLst>
          </p:nvPr>
        </p:nvSpPr>
        <p:spPr>
          <a:xfrm>
            <a:off x="4295775" y="6519863"/>
            <a:ext cx="214313" cy="215900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6"/>
            </p:custDataLst>
          </p:nvPr>
        </p:nvSpPr>
        <p:spPr>
          <a:xfrm>
            <a:off x="2400301" y="6599238"/>
            <a:ext cx="215900" cy="215900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7"/>
            </p:custDataLst>
          </p:nvPr>
        </p:nvSpPr>
        <p:spPr>
          <a:xfrm>
            <a:off x="2065339" y="6659566"/>
            <a:ext cx="214312" cy="21431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8"/>
            </p:custDataLst>
          </p:nvPr>
        </p:nvSpPr>
        <p:spPr>
          <a:xfrm>
            <a:off x="1296996" y="6205546"/>
            <a:ext cx="352425" cy="352425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9"/>
            </p:custDataLst>
          </p:nvPr>
        </p:nvSpPr>
        <p:spPr>
          <a:xfrm>
            <a:off x="1850159" y="6204947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0"/>
            </p:custDataLst>
          </p:nvPr>
        </p:nvSpPr>
        <p:spPr>
          <a:xfrm>
            <a:off x="3098809" y="6110288"/>
            <a:ext cx="403225" cy="40481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1"/>
            </p:custDataLst>
          </p:nvPr>
        </p:nvSpPr>
        <p:spPr>
          <a:xfrm>
            <a:off x="1571670" y="6551001"/>
            <a:ext cx="214952" cy="21494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grpSp>
        <p:nvGrpSpPr>
          <p:cNvPr id="134168" name="组合 104"/>
          <p:cNvGrpSpPr/>
          <p:nvPr/>
        </p:nvGrpSpPr>
        <p:grpSpPr bwMode="auto">
          <a:xfrm>
            <a:off x="0" y="209552"/>
            <a:ext cx="8877300" cy="1274764"/>
            <a:chOff x="3938953" y="5209062"/>
            <a:chExt cx="6570514" cy="1021807"/>
          </a:xfrm>
        </p:grpSpPr>
        <p:grpSp>
          <p:nvGrpSpPr>
            <p:cNvPr id="134189" name="组合 105"/>
            <p:cNvGrpSpPr/>
            <p:nvPr/>
          </p:nvGrpSpPr>
          <p:grpSpPr bwMode="auto">
            <a:xfrm>
              <a:off x="3938953" y="5209062"/>
              <a:ext cx="4346917" cy="1021807"/>
              <a:chOff x="322747" y="3665374"/>
              <a:chExt cx="5680529" cy="1027864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322747" y="3665374"/>
                <a:ext cx="5681217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516215" y="3785697"/>
                <a:ext cx="5278925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4190" name="文本框 106"/>
            <p:cNvSpPr txBox="1">
              <a:spLocks noChangeArrowheads="1"/>
            </p:cNvSpPr>
            <p:nvPr/>
          </p:nvSpPr>
          <p:spPr bwMode="auto">
            <a:xfrm>
              <a:off x="4278220" y="5471027"/>
              <a:ext cx="6231247" cy="6784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42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</a:t>
              </a:r>
              <a:r>
                <a:rPr lang="zh-CN" altLang="en-US" sz="44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4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</a:t>
              </a:r>
              <a:r>
                <a:rPr lang="en-US" altLang="zh-CN" sz="4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  </a:t>
              </a:r>
              <a:r>
                <a:rPr lang="zh-CN" altLang="en-US" sz="42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小组构建</a:t>
              </a:r>
              <a:endParaRPr lang="zh-CN" altLang="en-US" sz="42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4169" name="组合 1"/>
          <p:cNvGrpSpPr/>
          <p:nvPr/>
        </p:nvGrpSpPr>
        <p:grpSpPr bwMode="auto">
          <a:xfrm>
            <a:off x="7177088" y="2228850"/>
            <a:ext cx="2952750" cy="2736850"/>
            <a:chOff x="4833150" y="1266579"/>
            <a:chExt cx="2526552" cy="2526552"/>
          </a:xfrm>
        </p:grpSpPr>
        <p:grpSp>
          <p:nvGrpSpPr>
            <p:cNvPr id="134180" name="组合 2"/>
            <p:cNvGrpSpPr/>
            <p:nvPr/>
          </p:nvGrpSpPr>
          <p:grpSpPr bwMode="auto"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6706314" y="1781904"/>
                <a:ext cx="687068" cy="68739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7" name="椭圆 6"/>
              <p:cNvSpPr>
                <a:spLocks noChangeAspect="1"/>
              </p:cNvSpPr>
              <p:nvPr/>
            </p:nvSpPr>
            <p:spPr>
              <a:xfrm>
                <a:off x="6641062" y="1719338"/>
                <a:ext cx="817796" cy="817705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4181" name="文本框 47"/>
            <p:cNvSpPr>
              <a:spLocks noChangeArrowheads="1"/>
            </p:cNvSpPr>
            <p:nvPr/>
          </p:nvSpPr>
          <p:spPr bwMode="auto">
            <a:xfrm>
              <a:off x="5448887" y="1800082"/>
              <a:ext cx="1699571" cy="15281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zh-CN" altLang="en-US" sz="5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anose="020B0806030902050204" pitchFamily="34" charset="0"/>
                </a:rPr>
                <a:t>适时调整</a:t>
              </a:r>
              <a:endParaRPr lang="zh-CN" altLang="en-US" sz="5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  <p:grpSp>
        <p:nvGrpSpPr>
          <p:cNvPr id="134170" name="组合 30"/>
          <p:cNvGrpSpPr/>
          <p:nvPr/>
        </p:nvGrpSpPr>
        <p:grpSpPr bwMode="auto">
          <a:xfrm>
            <a:off x="2468568" y="2320925"/>
            <a:ext cx="2819400" cy="2736850"/>
            <a:chOff x="4833150" y="1266579"/>
            <a:chExt cx="2526552" cy="2526552"/>
          </a:xfrm>
        </p:grpSpPr>
        <p:grpSp>
          <p:nvGrpSpPr>
            <p:cNvPr id="134171" name="组合 31"/>
            <p:cNvGrpSpPr/>
            <p:nvPr/>
          </p:nvGrpSpPr>
          <p:grpSpPr bwMode="auto"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6706277" y="1781904"/>
                <a:ext cx="687142" cy="68739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6" name="椭圆 35"/>
              <p:cNvSpPr>
                <a:spLocks noChangeAspect="1"/>
              </p:cNvSpPr>
              <p:nvPr/>
            </p:nvSpPr>
            <p:spPr>
              <a:xfrm>
                <a:off x="6641062" y="1719338"/>
                <a:ext cx="817796" cy="817705"/>
              </a:xfrm>
              <a:prstGeom prst="ellipse">
                <a:avLst/>
              </a:prstGeom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4172" name="文本框 47"/>
            <p:cNvSpPr>
              <a:spLocks noChangeArrowheads="1"/>
            </p:cNvSpPr>
            <p:nvPr/>
          </p:nvSpPr>
          <p:spPr bwMode="auto">
            <a:xfrm>
              <a:off x="5448887" y="1800082"/>
              <a:ext cx="1699571" cy="15281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zh-CN" altLang="en-US" sz="5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anose="020B0806030902050204" pitchFamily="34" charset="0"/>
                </a:rPr>
                <a:t>科学分组</a:t>
              </a:r>
              <a:endParaRPr lang="zh-CN" altLang="en-US" sz="5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" y="793750"/>
            <a:ext cx="12858750" cy="107950"/>
          </a:xfrm>
          <a:prstGeom prst="rect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1" name="MH_Other_4"/>
          <p:cNvSpPr/>
          <p:nvPr>
            <p:custDataLst>
              <p:tags r:id="rId1"/>
            </p:custDataLst>
          </p:nvPr>
        </p:nvSpPr>
        <p:spPr>
          <a:xfrm>
            <a:off x="3300738" y="6573118"/>
            <a:ext cx="214952" cy="21494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>
          <a:xfrm>
            <a:off x="2679942" y="6451222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3" name="MH_Other_4"/>
          <p:cNvSpPr/>
          <p:nvPr>
            <p:custDataLst>
              <p:tags r:id="rId3"/>
            </p:custDataLst>
          </p:nvPr>
        </p:nvSpPr>
        <p:spPr>
          <a:xfrm>
            <a:off x="814690" y="6337650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4"/>
            </p:custDataLst>
          </p:nvPr>
        </p:nvSpPr>
        <p:spPr>
          <a:xfrm>
            <a:off x="3670414" y="6312412"/>
            <a:ext cx="403834" cy="40381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5"/>
            </p:custDataLst>
          </p:nvPr>
        </p:nvSpPr>
        <p:spPr>
          <a:xfrm>
            <a:off x="4295775" y="6519863"/>
            <a:ext cx="214313" cy="215900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66" name="MH_Other_4"/>
          <p:cNvSpPr/>
          <p:nvPr>
            <p:custDataLst>
              <p:tags r:id="rId6"/>
            </p:custDataLst>
          </p:nvPr>
        </p:nvSpPr>
        <p:spPr>
          <a:xfrm>
            <a:off x="2400301" y="6599238"/>
            <a:ext cx="215900" cy="215900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7"/>
            </p:custDataLst>
          </p:nvPr>
        </p:nvSpPr>
        <p:spPr>
          <a:xfrm>
            <a:off x="2065339" y="6659566"/>
            <a:ext cx="214312" cy="21431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8"/>
            </p:custDataLst>
          </p:nvPr>
        </p:nvSpPr>
        <p:spPr>
          <a:xfrm>
            <a:off x="1296996" y="6205546"/>
            <a:ext cx="352425" cy="352425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2" name="MH_Other_4"/>
          <p:cNvSpPr/>
          <p:nvPr>
            <p:custDataLst>
              <p:tags r:id="rId9"/>
            </p:custDataLst>
          </p:nvPr>
        </p:nvSpPr>
        <p:spPr>
          <a:xfrm>
            <a:off x="1850159" y="6204947"/>
            <a:ext cx="353354" cy="353335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10"/>
            </p:custDataLst>
          </p:nvPr>
        </p:nvSpPr>
        <p:spPr>
          <a:xfrm>
            <a:off x="3098809" y="6110288"/>
            <a:ext cx="403225" cy="404812"/>
          </a:xfrm>
          <a:prstGeom prst="ellipse">
            <a:avLst/>
          </a:prstGeom>
          <a:gradFill>
            <a:gsLst>
              <a:gs pos="0">
                <a:srgbClr val="E30613"/>
              </a:gs>
              <a:gs pos="100000">
                <a:srgbClr val="81040B"/>
              </a:gs>
            </a:gsLst>
            <a:lin ang="5400000" scaled="1"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11"/>
            </p:custDataLst>
          </p:nvPr>
        </p:nvSpPr>
        <p:spPr>
          <a:xfrm>
            <a:off x="1571670" y="6551001"/>
            <a:ext cx="214952" cy="21494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>
              <a:defRPr/>
            </a:pPr>
            <a:endParaRPr lang="en-US" sz="2500" dirty="0">
              <a:solidFill>
                <a:prstClr val="white"/>
              </a:solidFill>
              <a:sym typeface="+mn-lt"/>
            </a:endParaRPr>
          </a:p>
        </p:txBody>
      </p:sp>
      <p:grpSp>
        <p:nvGrpSpPr>
          <p:cNvPr id="136217" name="组合 104"/>
          <p:cNvGrpSpPr/>
          <p:nvPr/>
        </p:nvGrpSpPr>
        <p:grpSpPr bwMode="auto">
          <a:xfrm>
            <a:off x="1111258" y="212725"/>
            <a:ext cx="3571875" cy="1274764"/>
            <a:chOff x="3938954" y="5209062"/>
            <a:chExt cx="4436493" cy="1021807"/>
          </a:xfrm>
        </p:grpSpPr>
        <p:grpSp>
          <p:nvGrpSpPr>
            <p:cNvPr id="136221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08" name="圆角矩形 107"/>
              <p:cNvSpPr/>
              <p:nvPr/>
            </p:nvSpPr>
            <p:spPr>
              <a:xfrm>
                <a:off x="322748" y="3665374"/>
                <a:ext cx="5681636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9" name="圆角矩形 108"/>
              <p:cNvSpPr/>
              <p:nvPr/>
            </p:nvSpPr>
            <p:spPr>
              <a:xfrm>
                <a:off x="516002" y="3785697"/>
                <a:ext cx="5279668" cy="7846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6222" name="文本框 106"/>
            <p:cNvSpPr txBox="1">
              <a:spLocks noChangeArrowheads="1"/>
            </p:cNvSpPr>
            <p:nvPr/>
          </p:nvSpPr>
          <p:spPr bwMode="auto">
            <a:xfrm>
              <a:off x="4427724" y="5436584"/>
              <a:ext cx="3947723" cy="650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46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科学分组</a:t>
              </a:r>
              <a:endParaRPr lang="zh-CN" altLang="en-US" sz="46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36218" name="Picture 2" descr="C:\Users\Administrator\Documents\Tencent Files\591411846\FileRecv\MobileFile\IMG_705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850" y="1587508"/>
            <a:ext cx="482600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365565" y="1126354"/>
            <a:ext cx="5517816" cy="1512895"/>
          </a:xfrm>
          <a:prstGeom prst="rect">
            <a:avLst/>
          </a:prstGeom>
          <a:noFill/>
        </p:spPr>
        <p:txBody>
          <a:bodyPr wrap="none" lIns="96182" tIns="48092" rIns="96182" bIns="48092">
            <a:spAutoFit/>
          </a:bodyPr>
          <a:lstStyle/>
          <a:p>
            <a:pPr algn="ctr">
              <a:defRPr/>
            </a:pPr>
            <a:r>
              <a:rPr lang="zh-CN" altLang="en-US" sz="4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宋体" panose="02010600030101010101" pitchFamily="2" charset="-122"/>
              </a:rPr>
              <a:t>原则：</a:t>
            </a:r>
            <a:endParaRPr lang="en-US" altLang="zh-CN" sz="4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sz="4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宋体" panose="02010600030101010101" pitchFamily="2" charset="-122"/>
              </a:rPr>
              <a:t>组内异质，组间同质</a:t>
            </a:r>
            <a:endParaRPr lang="zh-CN" altLang="en-US" sz="4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宋体" panose="02010600030101010101" pitchFamily="2" charset="-122"/>
            </a:endParaRPr>
          </a:p>
        </p:txBody>
      </p:sp>
      <p:sp>
        <p:nvSpPr>
          <p:cNvPr id="136220" name="TextBox 10"/>
          <p:cNvSpPr txBox="1">
            <a:spLocks noChangeArrowheads="1"/>
          </p:cNvSpPr>
          <p:nvPr/>
        </p:nvSpPr>
        <p:spPr bwMode="auto">
          <a:xfrm>
            <a:off x="5734050" y="2817819"/>
            <a:ext cx="6781800" cy="3759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zh-CN" altLang="en-US" sz="3400" b="1" dirty="0"/>
              <a:t>“组内异质”</a:t>
            </a:r>
            <a:r>
              <a:rPr lang="zh-CN" altLang="en-US" sz="3400" dirty="0"/>
              <a:t>即分组之前，老师调查了解清楚，将不同层次的学生组织起来，形成优势互补；</a:t>
            </a:r>
            <a:endParaRPr lang="zh-CN" altLang="en-US" sz="3400" dirty="0"/>
          </a:p>
          <a:p>
            <a:r>
              <a:rPr lang="zh-CN" altLang="en-US" sz="3400" b="1" dirty="0"/>
              <a:t>“组间同质”</a:t>
            </a:r>
            <a:r>
              <a:rPr lang="zh-CN" altLang="en-US" sz="3400" dirty="0"/>
              <a:t>即保证不同的小组之间水平基本相当，以便小组之间展开竞争，从而增强小组的凝聚力，并调动班级整体学习的主动性。</a:t>
            </a:r>
            <a:endParaRPr lang="zh-CN" altLang="en-US" sz="34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组合 1"/>
          <p:cNvGrpSpPr/>
          <p:nvPr/>
        </p:nvGrpSpPr>
        <p:grpSpPr bwMode="auto">
          <a:xfrm>
            <a:off x="3621096" y="8"/>
            <a:ext cx="4392612" cy="1027113"/>
            <a:chOff x="7003174" y="5141187"/>
            <a:chExt cx="4346917" cy="1021807"/>
          </a:xfrm>
        </p:grpSpPr>
        <p:grpSp>
          <p:nvGrpSpPr>
            <p:cNvPr id="138243" name="组合 105"/>
            <p:cNvGrpSpPr/>
            <p:nvPr/>
          </p:nvGrpSpPr>
          <p:grpSpPr bwMode="auto">
            <a:xfrm>
              <a:off x="7003174" y="5141187"/>
              <a:ext cx="4346917" cy="1021807"/>
              <a:chOff x="4327055" y="3597097"/>
              <a:chExt cx="5680529" cy="1027864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4327055" y="3597097"/>
                <a:ext cx="5680529" cy="10278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4606257" y="3757552"/>
                <a:ext cx="5278150" cy="78320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8244" name="文本框 106"/>
            <p:cNvSpPr txBox="1">
              <a:spLocks noChangeArrowheads="1"/>
            </p:cNvSpPr>
            <p:nvPr/>
          </p:nvSpPr>
          <p:spPr bwMode="auto">
            <a:xfrm>
              <a:off x="7359479" y="5371789"/>
              <a:ext cx="3947723" cy="6425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 适时调整</a:t>
              </a:r>
              <a:endParaRPr lang="zh-CN" altLang="en-US" sz="36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5100" y="1455745"/>
            <a:ext cx="12484100" cy="5290853"/>
          </a:xfrm>
          <a:prstGeom prst="rect">
            <a:avLst/>
          </a:prstGeom>
        </p:spPr>
        <p:txBody>
          <a:bodyPr lIns="96182" tIns="48092" rIns="96182" bIns="48092">
            <a:spAutoFit/>
          </a:bodyPr>
          <a:lstStyle/>
          <a:p>
            <a:pPr indent="280670">
              <a:lnSpc>
                <a:spcPts val="4990"/>
              </a:lnSpc>
              <a:defRPr/>
            </a:pPr>
            <a:r>
              <a:rPr lang="en-US" altLang="zh-CN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      </a:t>
            </a: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平时仔细观察：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比如发现某一组讨论时不够积极专注</a:t>
            </a:r>
            <a:r>
              <a:rPr lang="zh-CN" altLang="en-US" sz="3000" kern="100" dirty="0">
                <a:ea typeface="宋体" panose="02010600030101010101" pitchFamily="2" charset="-122"/>
                <a:cs typeface="Times New Roman" panose="02020603050405020304"/>
              </a:rPr>
              <a:t>，班主任便要</a:t>
            </a:r>
            <a:r>
              <a:rPr lang="zh-CN" altLang="zh-CN" sz="3000" b="1" kern="100" dirty="0">
                <a:ea typeface="宋体" panose="02010600030101010101" pitchFamily="2" charset="-122"/>
                <a:cs typeface="Times New Roman" panose="02020603050405020304"/>
              </a:rPr>
              <a:t>思考成员间的组合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问题，是组长带领的不好，还是组内缺少积极思考或勇于展示的人呢？这个时候可以个别调整；</a:t>
            </a:r>
            <a:endParaRPr lang="en-US" altLang="zh-CN" sz="3000" kern="100" dirty="0">
              <a:ea typeface="宋体" panose="02010600030101010101" pitchFamily="2" charset="-122"/>
              <a:cs typeface="Times New Roman" panose="02020603050405020304"/>
            </a:endParaRPr>
          </a:p>
          <a:p>
            <a:pPr indent="280670">
              <a:lnSpc>
                <a:spcPts val="4990"/>
              </a:lnSpc>
              <a:defRPr/>
            </a:pPr>
            <a:r>
              <a:rPr lang="en-US" altLang="zh-CN" sz="3000" kern="100" dirty="0">
                <a:ea typeface="宋体" panose="02010600030101010101" pitchFamily="2" charset="-122"/>
                <a:cs typeface="Times New Roman" panose="02020603050405020304"/>
              </a:rPr>
              <a:t>    </a:t>
            </a: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任课</a:t>
            </a:r>
            <a:r>
              <a:rPr lang="zh-CN" altLang="zh-CN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老师沟通</a:t>
            </a: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：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在他课上</a:t>
            </a:r>
            <a:r>
              <a:rPr lang="zh-CN" altLang="en-US" sz="3000" kern="100" dirty="0">
                <a:ea typeface="宋体" panose="02010600030101010101" pitchFamily="2" charset="-122"/>
                <a:cs typeface="Times New Roman" panose="02020603050405020304"/>
              </a:rPr>
              <a:t>哪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一组小组学习中有问题，</a:t>
            </a:r>
            <a:r>
              <a:rPr lang="zh-CN" altLang="en-US" sz="3000" kern="100" dirty="0">
                <a:ea typeface="宋体" panose="02010600030101010101" pitchFamily="2" charset="-122"/>
                <a:cs typeface="Times New Roman" panose="02020603050405020304"/>
              </a:rPr>
              <a:t>哪些小孩合作有困难等，进行及时微调。</a:t>
            </a:r>
            <a:endParaRPr lang="en-US" altLang="zh-CN" sz="3000" kern="100" dirty="0">
              <a:ea typeface="宋体" panose="02010600030101010101" pitchFamily="2" charset="-122"/>
              <a:cs typeface="Times New Roman" panose="02020603050405020304"/>
            </a:endParaRPr>
          </a:p>
          <a:p>
            <a:pPr indent="280670">
              <a:lnSpc>
                <a:spcPts val="4990"/>
              </a:lnSpc>
              <a:defRPr/>
            </a:pPr>
            <a:r>
              <a:rPr lang="en-US" altLang="zh-CN" sz="3000" kern="100" dirty="0">
                <a:ea typeface="宋体" panose="02010600030101010101" pitchFamily="2" charset="-122"/>
                <a:cs typeface="Times New Roman" panose="02020603050405020304"/>
              </a:rPr>
              <a:t>    </a:t>
            </a:r>
            <a:r>
              <a:rPr lang="en-US" altLang="zh-CN" sz="3000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 </a:t>
            </a: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出现</a:t>
            </a:r>
            <a:r>
              <a:rPr lang="zh-CN" altLang="zh-CN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纪律问题</a:t>
            </a: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：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班主任</a:t>
            </a:r>
            <a:r>
              <a:rPr lang="zh-CN" altLang="en-US" sz="3000" kern="100" dirty="0">
                <a:ea typeface="宋体" panose="02010600030101010101" pitchFamily="2" charset="-122"/>
                <a:cs typeface="Times New Roman" panose="02020603050405020304"/>
              </a:rPr>
              <a:t>可</a:t>
            </a:r>
            <a:r>
              <a:rPr lang="zh-CN" altLang="zh-CN" sz="3000" kern="100" dirty="0">
                <a:ea typeface="宋体" panose="02010600030101010101" pitchFamily="2" charset="-122"/>
                <a:cs typeface="Times New Roman" panose="02020603050405020304"/>
              </a:rPr>
              <a:t>相机调整。</a:t>
            </a:r>
            <a:endParaRPr lang="en-US" altLang="zh-CN" sz="3000" kern="100" dirty="0">
              <a:ea typeface="宋体" panose="02010600030101010101" pitchFamily="2" charset="-122"/>
              <a:cs typeface="Times New Roman" panose="02020603050405020304"/>
            </a:endParaRPr>
          </a:p>
          <a:p>
            <a:pPr indent="280670">
              <a:defRPr/>
            </a:pPr>
            <a:r>
              <a:rPr lang="zh-CN" altLang="en-US" sz="3000" b="1" kern="1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/>
              </a:rPr>
              <a:t> </a:t>
            </a:r>
            <a:endParaRPr lang="en-US" altLang="zh-CN" sz="3000" b="1" kern="100" dirty="0">
              <a:solidFill>
                <a:srgbClr val="FF0000"/>
              </a:solidFill>
              <a:ea typeface="宋体" panose="02010600030101010101" pitchFamily="2" charset="-122"/>
              <a:cs typeface="Times New Roman" panose="02020603050405020304"/>
            </a:endParaRPr>
          </a:p>
          <a:p>
            <a:pPr indent="280670">
              <a:defRPr/>
            </a:pPr>
            <a:r>
              <a:rPr lang="en-US" altLang="zh-CN" sz="3000" b="1" kern="100" dirty="0">
                <a:solidFill>
                  <a:srgbClr val="002060"/>
                </a:solidFill>
                <a:ea typeface="宋体" panose="02010600030101010101" pitchFamily="2" charset="-122"/>
                <a:cs typeface="Times New Roman" panose="02020603050405020304"/>
              </a:rPr>
              <a:t>     </a:t>
            </a:r>
            <a:r>
              <a:rPr lang="zh-CN" altLang="zh-CN" sz="3000" b="1" kern="100" dirty="0">
                <a:solidFill>
                  <a:srgbClr val="002060"/>
                </a:solidFill>
                <a:ea typeface="宋体" panose="02010600030101010101" pitchFamily="2" charset="-122"/>
                <a:cs typeface="Times New Roman" panose="02020603050405020304"/>
              </a:rPr>
              <a:t>班主任始终做一个睿智的观察者，随时发现问题，调整小组结构，使之更科学、合理。</a:t>
            </a:r>
            <a:endParaRPr lang="zh-CN" altLang="zh-CN" sz="3000" b="1" kern="100" dirty="0">
              <a:solidFill>
                <a:srgbClr val="002060"/>
              </a:solidFill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6"/>
          <p:cNvSpPr txBox="1">
            <a:spLocks noChangeArrowheads="1"/>
          </p:cNvSpPr>
          <p:nvPr/>
        </p:nvSpPr>
        <p:spPr bwMode="auto">
          <a:xfrm>
            <a:off x="6284922" y="303213"/>
            <a:ext cx="3044825" cy="77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4400" b="1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①组长培训</a:t>
            </a:r>
            <a:endParaRPr lang="zh-CN" altLang="en-US" sz="4400" b="1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9266" name="Picture 6" descr="mmexport159955600298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96900" y="1209682"/>
            <a:ext cx="2879726" cy="383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7" descr="QQ图片20201027114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713" y="1239837"/>
            <a:ext cx="39608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8" descr="QQ图片20201027114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8318" y="1222380"/>
            <a:ext cx="40005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100141" y="5345116"/>
            <a:ext cx="10754826" cy="9281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27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让组长</a:t>
            </a:r>
            <a:r>
              <a:rPr lang="zh-CN" altLang="en-US" sz="27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</a:t>
            </a:r>
            <a:r>
              <a:rPr lang="zh-CN" altLang="en-US" sz="27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成长，在文化构建、组织管理、任务分工、指导学习、</a:t>
            </a:r>
            <a:endParaRPr lang="zh-CN" altLang="en-US" sz="27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组员评价等方面能力超强，成为一名合格甚至优秀的</a:t>
            </a:r>
            <a:r>
              <a:rPr lang="zh-CN" altLang="en-US" sz="27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“小老师”。</a:t>
            </a:r>
            <a:endParaRPr lang="zh-CN" altLang="en-US" sz="27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9270" name="组合 104"/>
          <p:cNvGrpSpPr/>
          <p:nvPr/>
        </p:nvGrpSpPr>
        <p:grpSpPr bwMode="auto">
          <a:xfrm>
            <a:off x="236539" y="8"/>
            <a:ext cx="4968875" cy="925082"/>
            <a:chOff x="3938954" y="5116165"/>
            <a:chExt cx="4346917" cy="1176558"/>
          </a:xfrm>
        </p:grpSpPr>
        <p:grpSp>
          <p:nvGrpSpPr>
            <p:cNvPr id="139271" name="组合 105"/>
            <p:cNvGrpSpPr/>
            <p:nvPr/>
          </p:nvGrpSpPr>
          <p:grpSpPr bwMode="auto">
            <a:xfrm>
              <a:off x="3938954" y="5209062"/>
              <a:ext cx="4346917" cy="1021807"/>
              <a:chOff x="322748" y="3665374"/>
              <a:chExt cx="5680529" cy="1027864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22748" y="3665354"/>
                <a:ext cx="5680529" cy="102769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5400000" scaled="0"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16938" y="3785184"/>
                <a:ext cx="4629722" cy="88349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9272" name="文本框 106"/>
            <p:cNvSpPr txBox="1">
              <a:spLocks noChangeArrowheads="1"/>
            </p:cNvSpPr>
            <p:nvPr/>
          </p:nvSpPr>
          <p:spPr bwMode="auto">
            <a:xfrm>
              <a:off x="4273332" y="5116165"/>
              <a:ext cx="3410658" cy="11765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2-2 </a:t>
              </a:r>
              <a:r>
                <a:rPr lang="zh-CN" altLang="en-US" sz="4600" b="1" dirty="0">
                  <a:solidFill>
                    <a:srgbClr val="A4050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有效培训</a:t>
              </a:r>
              <a:endParaRPr lang="zh-CN" altLang="en-US" sz="4600" b="1" dirty="0">
                <a:solidFill>
                  <a:srgbClr val="A4050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IMG2018112711251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5643" y="4679951"/>
            <a:ext cx="3265487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360371" y="992192"/>
            <a:ext cx="193675" cy="487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sz="2500" b="1" dirty="0">
              <a:solidFill>
                <a:srgbClr val="0000FF"/>
              </a:solidFill>
            </a:endParaRPr>
          </a:p>
        </p:txBody>
      </p:sp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3624269" y="2030416"/>
            <a:ext cx="194307" cy="3741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1973269" y="2768603"/>
            <a:ext cx="194307" cy="3741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en-US" altLang="zh-CN" b="1">
              <a:solidFill>
                <a:srgbClr val="0000FF"/>
              </a:solidFill>
            </a:endParaRPr>
          </a:p>
        </p:txBody>
      </p:sp>
      <p:sp>
        <p:nvSpPr>
          <p:cNvPr id="142341" name="Text Box 7"/>
          <p:cNvSpPr txBox="1">
            <a:spLocks noChangeArrowheads="1"/>
          </p:cNvSpPr>
          <p:nvPr/>
        </p:nvSpPr>
        <p:spPr bwMode="auto">
          <a:xfrm>
            <a:off x="1800229" y="2125668"/>
            <a:ext cx="194307" cy="6511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b="1">
              <a:solidFill>
                <a:srgbClr val="FF0000"/>
              </a:solidFill>
            </a:endParaRPr>
          </a:p>
          <a:p>
            <a:pPr eaLnBrk="0" hangingPunct="0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2342" name="Text Box 8"/>
          <p:cNvSpPr txBox="1">
            <a:spLocks noChangeArrowheads="1"/>
          </p:cNvSpPr>
          <p:nvPr/>
        </p:nvSpPr>
        <p:spPr bwMode="auto">
          <a:xfrm>
            <a:off x="1847850" y="2368554"/>
            <a:ext cx="260350" cy="3741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zh-CN" altLang="en-US" b="1"/>
          </a:p>
        </p:txBody>
      </p:sp>
      <p:sp>
        <p:nvSpPr>
          <p:cNvPr id="142343" name="Text Box 9"/>
          <p:cNvSpPr txBox="1">
            <a:spLocks noChangeArrowheads="1"/>
          </p:cNvSpPr>
          <p:nvPr/>
        </p:nvSpPr>
        <p:spPr bwMode="auto">
          <a:xfrm>
            <a:off x="2227269" y="1784353"/>
            <a:ext cx="194307" cy="3741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b="1"/>
          </a:p>
        </p:txBody>
      </p:sp>
      <p:sp>
        <p:nvSpPr>
          <p:cNvPr id="142344" name="Text Box 10"/>
          <p:cNvSpPr txBox="1">
            <a:spLocks noChangeArrowheads="1"/>
          </p:cNvSpPr>
          <p:nvPr/>
        </p:nvSpPr>
        <p:spPr bwMode="auto">
          <a:xfrm>
            <a:off x="4413254" y="1744670"/>
            <a:ext cx="3228975" cy="45239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最优秀的学业成绩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最流利的演讲水平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最智慧的组织能力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最细心的观察能力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最风范的领袖气质</a:t>
            </a:r>
            <a:endParaRPr lang="zh-CN" altLang="en-US" sz="2100" b="1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最友善的伙伴情结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最坚强的耐挫能力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ts val="399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最强烈的团队精神</a:t>
            </a:r>
            <a:endParaRPr lang="zh-CN" altLang="en-US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endParaRPr lang="en-US" altLang="zh-CN" sz="21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345" name="Text Box 12"/>
          <p:cNvSpPr txBox="1">
            <a:spLocks noChangeArrowheads="1"/>
          </p:cNvSpPr>
          <p:nvPr/>
        </p:nvSpPr>
        <p:spPr bwMode="auto">
          <a:xfrm>
            <a:off x="1947872" y="730259"/>
            <a:ext cx="6042025" cy="682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hlinkClick r:id="rId2" action="ppaction://hlinkfile"/>
              </a:rPr>
              <a:t>组长品质：高分不会再低能</a:t>
            </a:r>
            <a:endParaRPr lang="zh-CN" altLang="en-US" sz="3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346" name="Text Box 13"/>
          <p:cNvSpPr txBox="1">
            <a:spLocks noChangeArrowheads="1"/>
          </p:cNvSpPr>
          <p:nvPr/>
        </p:nvSpPr>
        <p:spPr bwMode="auto">
          <a:xfrm>
            <a:off x="7745421" y="4838700"/>
            <a:ext cx="193675" cy="387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b="1"/>
          </a:p>
        </p:txBody>
      </p:sp>
      <p:pic>
        <p:nvPicPr>
          <p:cNvPr id="142347" name="Picture 15" descr="S73F27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33" y="1643063"/>
            <a:ext cx="3175001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8" name="Picture 17" descr="IMG_20180117_100637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4405" y="3843338"/>
            <a:ext cx="48402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9" name="Picture 18" descr="图片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4408" y="1565283"/>
            <a:ext cx="4856163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2350" name="组合 54"/>
          <p:cNvGrpSpPr/>
          <p:nvPr/>
        </p:nvGrpSpPr>
        <p:grpSpPr bwMode="auto">
          <a:xfrm>
            <a:off x="581034" y="350846"/>
            <a:ext cx="938213" cy="700087"/>
            <a:chOff x="611187" y="261275"/>
            <a:chExt cx="666069" cy="664458"/>
          </a:xfrm>
        </p:grpSpPr>
        <p:sp>
          <p:nvSpPr>
            <p:cNvPr id="18" name="矩形 17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9" name="矩形 18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244807" y="1312069"/>
            <a:ext cx="5832648" cy="4715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r>
              <a:rPr lang="zh-CN" altLang="en-US" sz="4000" b="1" dirty="0" smtClean="0"/>
              <a:t>   </a:t>
            </a:r>
            <a:r>
              <a:rPr lang="zh-CN" altLang="en-US" b="1" dirty="0" smtClean="0">
                <a:solidFill>
                  <a:srgbClr val="002060"/>
                </a:solidFill>
              </a:rPr>
              <a:t>▲课程改革体现的理念是，把孩子</a:t>
            </a:r>
            <a:r>
              <a:rPr lang="zh-CN" altLang="en-US" b="1" dirty="0" smtClean="0">
                <a:solidFill>
                  <a:srgbClr val="FF0000"/>
                </a:solidFill>
              </a:rPr>
              <a:t>创造</a:t>
            </a:r>
            <a:r>
              <a:rPr lang="zh-CN" altLang="en-US" b="1" dirty="0" smtClean="0">
                <a:solidFill>
                  <a:srgbClr val="002060"/>
                </a:solidFill>
              </a:rPr>
              <a:t>知识、探究世界的过程转变为今天的教和学的过程。让孩子</a:t>
            </a:r>
            <a:r>
              <a:rPr lang="zh-CN" altLang="en-US" b="1" dirty="0" smtClean="0">
                <a:solidFill>
                  <a:srgbClr val="FF0000"/>
                </a:solidFill>
              </a:rPr>
              <a:t>创造</a:t>
            </a:r>
            <a:r>
              <a:rPr lang="zh-CN" altLang="en-US" b="1" dirty="0" smtClean="0">
                <a:solidFill>
                  <a:srgbClr val="002060"/>
                </a:solidFill>
              </a:rPr>
              <a:t>着长大，而不是让他长大了再</a:t>
            </a:r>
            <a:r>
              <a:rPr lang="zh-CN" altLang="en-US" b="1" dirty="0" smtClean="0">
                <a:solidFill>
                  <a:srgbClr val="FF0000"/>
                </a:solidFill>
              </a:rPr>
              <a:t>创造</a:t>
            </a:r>
            <a:r>
              <a:rPr lang="zh-CN" altLang="en-US" b="1" dirty="0" smtClean="0">
                <a:solidFill>
                  <a:srgbClr val="002060"/>
                </a:solidFill>
              </a:rPr>
              <a:t>。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</a:t>
            </a:r>
            <a:endParaRPr lang="zh-CN" altLang="en-US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31779" name="Picture 3" descr="C:\Users\Administrator\Desktop\微信图片_2023031219080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53519" y="1456085"/>
            <a:ext cx="4272955" cy="30963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3"/>
          <p:cNvSpPr txBox="1">
            <a:spLocks noChangeArrowheads="1"/>
          </p:cNvSpPr>
          <p:nvPr/>
        </p:nvSpPr>
        <p:spPr bwMode="auto">
          <a:xfrm>
            <a:off x="1354143" y="1466856"/>
            <a:ext cx="194307" cy="1266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</p:txBody>
      </p:sp>
      <p:sp>
        <p:nvSpPr>
          <p:cNvPr id="140290" name="Text Box 4"/>
          <p:cNvSpPr txBox="1">
            <a:spLocks noChangeArrowheads="1"/>
          </p:cNvSpPr>
          <p:nvPr/>
        </p:nvSpPr>
        <p:spPr bwMode="auto">
          <a:xfrm>
            <a:off x="1897067" y="1362077"/>
            <a:ext cx="458739" cy="429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b="1"/>
              <a:t>     </a:t>
            </a:r>
            <a:endParaRPr lang="zh-CN" altLang="en-US" b="1"/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201613" y="200025"/>
            <a:ext cx="936625" cy="698500"/>
            <a:chOff x="611187" y="261275"/>
            <a:chExt cx="666069" cy="664458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611187" y="261275"/>
              <a:ext cx="538499" cy="5376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881001" y="530078"/>
              <a:ext cx="396255" cy="3956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40292" name="Rectangle 7"/>
          <p:cNvSpPr>
            <a:spLocks noChangeArrowheads="1"/>
          </p:cNvSpPr>
          <p:nvPr/>
        </p:nvSpPr>
        <p:spPr bwMode="auto">
          <a:xfrm>
            <a:off x="1189042" y="1565657"/>
            <a:ext cx="7260279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1.</a:t>
            </a:r>
            <a:r>
              <a:rPr lang="zh-CN" altLang="en-US" sz="2500" b="1" dirty="0">
                <a:solidFill>
                  <a:srgbClr val="3366FF"/>
                </a:solidFill>
              </a:rPr>
              <a:t>小组合作学习由组长主持的时候，他应怎么做？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3" name="Rectangle 8"/>
          <p:cNvSpPr>
            <a:spLocks noChangeArrowheads="1"/>
          </p:cNvSpPr>
          <p:nvPr/>
        </p:nvSpPr>
        <p:spPr bwMode="auto">
          <a:xfrm>
            <a:off x="1263654" y="2098264"/>
            <a:ext cx="5971465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2.</a:t>
            </a:r>
            <a:r>
              <a:rPr lang="zh-CN" altLang="en-US" sz="2500" b="1" dirty="0">
                <a:solidFill>
                  <a:srgbClr val="3366FF"/>
                </a:solidFill>
              </a:rPr>
              <a:t>小组成员一对一展示时，他该做什么？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4" name="Rectangle 9"/>
          <p:cNvSpPr>
            <a:spLocks noChangeArrowheads="1"/>
          </p:cNvSpPr>
          <p:nvPr/>
        </p:nvSpPr>
        <p:spPr bwMode="auto">
          <a:xfrm>
            <a:off x="1263654" y="2705482"/>
            <a:ext cx="5971465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3.</a:t>
            </a:r>
            <a:r>
              <a:rPr lang="zh-CN" altLang="en-US" sz="2500" b="1" dirty="0">
                <a:solidFill>
                  <a:srgbClr val="3366FF"/>
                </a:solidFill>
              </a:rPr>
              <a:t>小组根据老师分工如何准备全班展示？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5" name="Rectangle 10"/>
          <p:cNvSpPr>
            <a:spLocks noChangeArrowheads="1"/>
          </p:cNvSpPr>
          <p:nvPr/>
        </p:nvSpPr>
        <p:spPr bwMode="auto">
          <a:xfrm>
            <a:off x="1263652" y="3313496"/>
            <a:ext cx="5327058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4.</a:t>
            </a:r>
            <a:r>
              <a:rPr lang="zh-CN" altLang="en-US" sz="2500" b="1" dirty="0">
                <a:solidFill>
                  <a:srgbClr val="3366FF"/>
                </a:solidFill>
              </a:rPr>
              <a:t>其他同学在订正时，他该做什么？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6" name="Rectangle 11"/>
          <p:cNvSpPr>
            <a:spLocks noChangeArrowheads="1"/>
          </p:cNvSpPr>
          <p:nvPr/>
        </p:nvSpPr>
        <p:spPr bwMode="auto">
          <a:xfrm>
            <a:off x="1263654" y="4376325"/>
            <a:ext cx="3716040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6.</a:t>
            </a:r>
            <a:r>
              <a:rPr lang="zh-CN" altLang="en-US" sz="2500" b="1" dirty="0">
                <a:solidFill>
                  <a:srgbClr val="3366FF"/>
                </a:solidFill>
              </a:rPr>
              <a:t>小组评价记录怎么做？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7" name="Rectangle 12"/>
          <p:cNvSpPr>
            <a:spLocks noChangeArrowheads="1"/>
          </p:cNvSpPr>
          <p:nvPr/>
        </p:nvSpPr>
        <p:spPr bwMode="auto">
          <a:xfrm>
            <a:off x="1189042" y="4907345"/>
            <a:ext cx="6043601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 7.</a:t>
            </a:r>
            <a:r>
              <a:rPr lang="zh-CN" altLang="en-US" sz="2500" b="1" dirty="0">
                <a:solidFill>
                  <a:srgbClr val="3366FF"/>
                </a:solidFill>
              </a:rPr>
              <a:t>面对小组中的难题，组长该怎么办呢？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8" name="Rectangle 13"/>
          <p:cNvSpPr>
            <a:spLocks noChangeArrowheads="1"/>
          </p:cNvSpPr>
          <p:nvPr/>
        </p:nvSpPr>
        <p:spPr bwMode="auto">
          <a:xfrm>
            <a:off x="1263652" y="3844513"/>
            <a:ext cx="5327058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5.</a:t>
            </a:r>
            <a:r>
              <a:rPr lang="zh-CN" altLang="en-US" sz="2500" b="1" dirty="0">
                <a:solidFill>
                  <a:srgbClr val="3366FF"/>
                </a:solidFill>
              </a:rPr>
              <a:t>老师讲过的内容组长还要强化吗？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sp>
        <p:nvSpPr>
          <p:cNvPr id="140299" name="Rectangle 14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1339853" y="5439951"/>
            <a:ext cx="5649262" cy="48184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8.</a:t>
            </a:r>
            <a:r>
              <a:rPr lang="zh-CN" altLang="en-US" sz="2500" b="1" dirty="0">
                <a:solidFill>
                  <a:srgbClr val="3366FF"/>
                </a:solidFill>
              </a:rPr>
              <a:t>小组长如何在管理小组时省时高效？</a:t>
            </a:r>
            <a:r>
              <a:rPr lang="zh-CN" altLang="en-US" b="1" dirty="0"/>
              <a:t> </a:t>
            </a:r>
            <a:endParaRPr lang="zh-CN" altLang="en-US" b="1" dirty="0"/>
          </a:p>
        </p:txBody>
      </p:sp>
      <p:pic>
        <p:nvPicPr>
          <p:cNvPr id="140300" name="Picture 15" descr="IMG_20180529_0855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8221" y="1109663"/>
            <a:ext cx="3494087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1" name="Picture 16" descr="IMG_20171110_091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413" y="3919538"/>
            <a:ext cx="37973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3" name="Rectangle 23"/>
          <p:cNvSpPr>
            <a:spLocks noChangeArrowheads="1"/>
          </p:cNvSpPr>
          <p:nvPr/>
        </p:nvSpPr>
        <p:spPr bwMode="auto">
          <a:xfrm>
            <a:off x="3549658" y="303216"/>
            <a:ext cx="3024188" cy="881954"/>
          </a:xfrm>
          <a:prstGeom prst="rect">
            <a:avLst/>
          </a:prstGeom>
          <a:noFill/>
          <a:ln w="50800" algn="ctr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4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4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  <a:hlinkClick r:id="rId4" action="ppaction://hlinkfile"/>
              </a:rPr>
              <a:t>组长培训</a:t>
            </a:r>
            <a:endParaRPr lang="zh-CN" altLang="en-US" sz="34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3"/>
          <p:cNvSpPr txBox="1">
            <a:spLocks noChangeArrowheads="1"/>
          </p:cNvSpPr>
          <p:nvPr/>
        </p:nvSpPr>
        <p:spPr bwMode="auto">
          <a:xfrm>
            <a:off x="1354143" y="1466856"/>
            <a:ext cx="194307" cy="1266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</p:txBody>
      </p:sp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897067" y="1362077"/>
            <a:ext cx="458739" cy="429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b="1"/>
              <a:t>     </a:t>
            </a:r>
            <a:endParaRPr lang="zh-CN" altLang="en-US" b="1"/>
          </a:p>
        </p:txBody>
      </p:sp>
      <p:sp>
        <p:nvSpPr>
          <p:cNvPr id="144387" name="Text Box 5"/>
          <p:cNvSpPr txBox="1">
            <a:spLocks noChangeArrowheads="1"/>
          </p:cNvSpPr>
          <p:nvPr/>
        </p:nvSpPr>
        <p:spPr bwMode="auto">
          <a:xfrm>
            <a:off x="3260725" y="231778"/>
            <a:ext cx="5761037" cy="12051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/>
            <a:endParaRPr lang="en-US" altLang="zh-CN" b="1" dirty="0"/>
          </a:p>
          <a:p>
            <a:pPr eaLnBrk="0" hangingPunct="0">
              <a:lnSpc>
                <a:spcPct val="150000"/>
              </a:lnSpc>
            </a:pPr>
            <a:r>
              <a:rPr lang="zh-CN" altLang="en-US" sz="3400" dirty="0">
                <a:solidFill>
                  <a:srgbClr val="33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②组内合作有效培训</a:t>
            </a:r>
            <a:endParaRPr lang="zh-CN" altLang="en-US" sz="4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581034" y="274646"/>
            <a:ext cx="938213" cy="700087"/>
            <a:chOff x="611187" y="261275"/>
            <a:chExt cx="666069" cy="664458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44389" name="Rectangle 8"/>
          <p:cNvSpPr>
            <a:spLocks noChangeArrowheads="1"/>
          </p:cNvSpPr>
          <p:nvPr/>
        </p:nvSpPr>
        <p:spPr bwMode="auto">
          <a:xfrm>
            <a:off x="1263655" y="2095830"/>
            <a:ext cx="4110559" cy="486719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zh-CN" altLang="en-US" sz="2500" b="1" dirty="0">
                <a:solidFill>
                  <a:srgbClr val="3366FF"/>
                </a:solidFill>
              </a:rPr>
              <a:t>★小组成员在组内合作学习</a:t>
            </a:r>
            <a:endParaRPr lang="zh-CN" altLang="en-US" sz="2500" b="1" dirty="0">
              <a:solidFill>
                <a:srgbClr val="3366FF"/>
              </a:solidFill>
            </a:endParaRPr>
          </a:p>
        </p:txBody>
      </p:sp>
      <p:sp>
        <p:nvSpPr>
          <p:cNvPr id="144390" name="Rectangle 9"/>
          <p:cNvSpPr>
            <a:spLocks noChangeArrowheads="1"/>
          </p:cNvSpPr>
          <p:nvPr/>
        </p:nvSpPr>
        <p:spPr bwMode="auto">
          <a:xfrm>
            <a:off x="1189038" y="4905383"/>
            <a:ext cx="266700" cy="48577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 </a:t>
            </a:r>
            <a:endParaRPr lang="zh-CN" altLang="en-US" b="1" dirty="0"/>
          </a:p>
        </p:txBody>
      </p:sp>
      <p:sp>
        <p:nvSpPr>
          <p:cNvPr id="144391" name="Rectangle 10"/>
          <p:cNvSpPr>
            <a:spLocks noChangeArrowheads="1"/>
          </p:cNvSpPr>
          <p:nvPr/>
        </p:nvSpPr>
        <p:spPr bwMode="auto">
          <a:xfrm>
            <a:off x="808045" y="2866884"/>
            <a:ext cx="7234311" cy="326260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（１）全组合作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　　　一是说：全组同学站在桌子边，一人说众人听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　　　二是写：全组同学围在白板前，一人说众人评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　　　什么情况站在桌子旁边，什么情况站在白板旁边，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           根据学习任务特点由组长决定。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（２）二人小组合作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　　　站着说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　　　一人说，一人听（相互说等）</a:t>
            </a:r>
            <a:endParaRPr lang="zh-CN" altLang="en-US" sz="21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65000"/>
              </a:lnSpc>
              <a:spcBef>
                <a:spcPct val="50000"/>
              </a:spcBef>
            </a:pPr>
            <a:r>
              <a:rPr lang="zh-CN" altLang="en-US" sz="2100" b="1" dirty="0">
                <a:solidFill>
                  <a:schemeClr val="hlink"/>
                </a:solidFill>
              </a:rPr>
              <a:t>（３）全组要求：组长可以站起来分工，提出本组的要求</a:t>
            </a:r>
            <a:endParaRPr lang="zh-CN" altLang="en-US" sz="2100" b="1" dirty="0">
              <a:solidFill>
                <a:schemeClr val="hlink"/>
              </a:solidFill>
            </a:endParaRPr>
          </a:p>
        </p:txBody>
      </p:sp>
      <p:pic>
        <p:nvPicPr>
          <p:cNvPr id="144392" name="Picture 11" descr="IMG_20180511_10121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785230" y="274640"/>
            <a:ext cx="3570288" cy="267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3" name="Picture 12" descr="DSC_04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5230" y="2552705"/>
            <a:ext cx="3570288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4" name="Picture 13" descr="IMG_20171205_0957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5225" y="4376738"/>
            <a:ext cx="3508375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15" descr="IMG20200916160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" y="0"/>
            <a:ext cx="27781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3"/>
          <p:cNvSpPr txBox="1">
            <a:spLocks noChangeArrowheads="1"/>
          </p:cNvSpPr>
          <p:nvPr/>
        </p:nvSpPr>
        <p:spPr bwMode="auto">
          <a:xfrm>
            <a:off x="1354422" y="1466856"/>
            <a:ext cx="194287" cy="1265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72" tIns="48087" rIns="96172" bIns="48087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3795" b="1" dirty="0">
              <a:solidFill>
                <a:srgbClr val="0000FF"/>
              </a:solidFill>
              <a:latin typeface="思源宋体 CN Medium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3795" b="1" dirty="0">
              <a:solidFill>
                <a:srgbClr val="0000FF"/>
              </a:solidFill>
              <a:latin typeface="思源宋体 CN Medium"/>
            </a:endParaRPr>
          </a:p>
        </p:txBody>
      </p:sp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897316" y="1362078"/>
            <a:ext cx="779319" cy="429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72" tIns="48087" rIns="96172" bIns="48087">
            <a:spAutoFit/>
          </a:bodyPr>
          <a:lstStyle/>
          <a:p>
            <a:pPr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prstClr val="black"/>
                </a:solidFill>
                <a:latin typeface="思源宋体 CN Medium"/>
              </a:rPr>
              <a:t>     </a:t>
            </a:r>
            <a:endParaRPr lang="zh-CN" altLang="en-US" b="1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44387" name="Text Box 5"/>
          <p:cNvSpPr txBox="1">
            <a:spLocks noChangeArrowheads="1"/>
          </p:cNvSpPr>
          <p:nvPr/>
        </p:nvSpPr>
        <p:spPr bwMode="auto">
          <a:xfrm>
            <a:off x="4186782" y="446250"/>
            <a:ext cx="3312187" cy="7137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172" tIns="48087" rIns="96172" bIns="48087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4005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学习情境模拟</a:t>
            </a:r>
            <a:endParaRPr lang="en-US" altLang="zh-CN" b="1" dirty="0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44390" name="Rectangle 9"/>
          <p:cNvSpPr>
            <a:spLocks noChangeArrowheads="1"/>
          </p:cNvSpPr>
          <p:nvPr/>
        </p:nvSpPr>
        <p:spPr bwMode="auto">
          <a:xfrm>
            <a:off x="1189326" y="4904981"/>
            <a:ext cx="357729" cy="486579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72" tIns="48087" rIns="96172" bIns="48087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2530" b="1" dirty="0">
                <a:solidFill>
                  <a:srgbClr val="3366FF"/>
                </a:solidFill>
                <a:latin typeface="思源宋体 CN Medium"/>
              </a:rPr>
              <a:t> </a:t>
            </a:r>
            <a:endParaRPr lang="zh-CN" altLang="en-US" b="1" dirty="0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85064" y="1600101"/>
            <a:ext cx="5688320" cy="5030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172" tIns="48087" rIns="96172" bIns="48087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4005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站起来说：</a:t>
            </a:r>
            <a:endParaRPr lang="en-US" altLang="zh-CN" sz="4005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1.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“一对一” 说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2.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一人说，其他人听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3.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大家一起讨论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4.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任务分工依次说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b="1" dirty="0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573383" y="1600102"/>
            <a:ext cx="5688320" cy="51776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172" tIns="48087" rIns="96172" bIns="48087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4005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围起来写：</a:t>
            </a:r>
            <a:endParaRPr lang="en-US" altLang="zh-CN" sz="4005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1.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一人写，其他人看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2.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一人边写边讲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3.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一人执笔，一起讨论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4.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一人执笔，其他在座  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位自主学习</a:t>
            </a:r>
            <a:endParaRPr lang="en-US" altLang="zh-CN" sz="4005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00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b="1" dirty="0">
              <a:solidFill>
                <a:prstClr val="black"/>
              </a:solidFill>
              <a:latin typeface="思源宋体 CN Medium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4139" y="446894"/>
            <a:ext cx="2151597" cy="6830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955" dirty="0">
                <a:solidFill>
                  <a:prstClr val="black">
                    <a:lumMod val="75000"/>
                    <a:lumOff val="25000"/>
                  </a:prst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hakuyoxingshu7000" pitchFamily="2" charset="-122"/>
                <a:sym typeface="+mn-lt"/>
              </a:rPr>
              <a:t>大道至简</a:t>
            </a:r>
            <a:endParaRPr lang="zh-CN" altLang="en-US" sz="2955" dirty="0">
              <a:solidFill>
                <a:prstClr val="black">
                  <a:lumMod val="75000"/>
                  <a:lumOff val="25000"/>
                </a:prstClr>
              </a:solidFill>
              <a:latin typeface="华文行楷" panose="02010800040101010101" pitchFamily="2" charset="-122"/>
              <a:ea typeface="华文行楷" panose="02010800040101010101" pitchFamily="2" charset="-122"/>
              <a:cs typeface="hakuyoxingshu7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3"/>
          <p:cNvSpPr txBox="1">
            <a:spLocks noChangeArrowheads="1"/>
          </p:cNvSpPr>
          <p:nvPr/>
        </p:nvSpPr>
        <p:spPr bwMode="auto">
          <a:xfrm>
            <a:off x="1354143" y="1466856"/>
            <a:ext cx="194307" cy="1266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</p:txBody>
      </p:sp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897067" y="1362077"/>
            <a:ext cx="458739" cy="429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b="1"/>
              <a:t>     </a:t>
            </a:r>
            <a:endParaRPr lang="zh-CN" altLang="en-US" b="1"/>
          </a:p>
        </p:txBody>
      </p:sp>
      <p:sp>
        <p:nvSpPr>
          <p:cNvPr id="144387" name="Text Box 5"/>
          <p:cNvSpPr txBox="1">
            <a:spLocks noChangeArrowheads="1"/>
          </p:cNvSpPr>
          <p:nvPr/>
        </p:nvSpPr>
        <p:spPr bwMode="auto">
          <a:xfrm>
            <a:off x="3260725" y="231778"/>
            <a:ext cx="5761037" cy="12051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/>
            <a:endParaRPr lang="en-US" altLang="zh-CN" b="1" dirty="0"/>
          </a:p>
          <a:p>
            <a:pPr eaLnBrk="0" hangingPunct="0">
              <a:lnSpc>
                <a:spcPct val="150000"/>
              </a:lnSpc>
            </a:pPr>
            <a:r>
              <a:rPr lang="zh-CN" altLang="en-US" sz="3400" dirty="0">
                <a:solidFill>
                  <a:srgbClr val="33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②组内合作有效培训</a:t>
            </a:r>
            <a:endParaRPr lang="zh-CN" altLang="en-US" sz="4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581034" y="274646"/>
            <a:ext cx="938213" cy="700087"/>
            <a:chOff x="611187" y="261275"/>
            <a:chExt cx="666069" cy="664458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44390" name="Rectangle 9"/>
          <p:cNvSpPr>
            <a:spLocks noChangeArrowheads="1"/>
          </p:cNvSpPr>
          <p:nvPr/>
        </p:nvSpPr>
        <p:spPr bwMode="auto">
          <a:xfrm>
            <a:off x="1189038" y="4905383"/>
            <a:ext cx="266700" cy="48577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 </a:t>
            </a:r>
            <a:endParaRPr lang="zh-CN" altLang="en-US" b="1" dirty="0"/>
          </a:p>
        </p:txBody>
      </p:sp>
      <p:pic>
        <p:nvPicPr>
          <p:cNvPr id="144395" name="Picture 14" descr="校徽logo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6424622"/>
            <a:ext cx="808038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Administrator\Desktop\思维导图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792" y="1240061"/>
            <a:ext cx="3360373" cy="2520280"/>
          </a:xfrm>
          <a:prstGeom prst="rect">
            <a:avLst/>
          </a:prstGeom>
          <a:noFill/>
        </p:spPr>
      </p:pic>
      <p:pic>
        <p:nvPicPr>
          <p:cNvPr id="4105" name="Picture 9" descr="C:\Users\Administrator\Desktop\组内学习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237" y="1240069"/>
            <a:ext cx="3305944" cy="2479459"/>
          </a:xfrm>
          <a:prstGeom prst="rect">
            <a:avLst/>
          </a:prstGeom>
          <a:noFill/>
        </p:spPr>
      </p:pic>
      <p:pic>
        <p:nvPicPr>
          <p:cNvPr id="4106" name="Picture 10" descr="C:\Users\Administrator\Desktop\组内学习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3640" y="1168053"/>
            <a:ext cx="3264363" cy="2448272"/>
          </a:xfrm>
          <a:prstGeom prst="rect">
            <a:avLst/>
          </a:prstGeom>
          <a:noFill/>
        </p:spPr>
      </p:pic>
      <p:pic>
        <p:nvPicPr>
          <p:cNvPr id="4107" name="Picture 11" descr="C:\Users\Administrator\Desktop\组内学习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791" y="3904357"/>
            <a:ext cx="3360373" cy="2520280"/>
          </a:xfrm>
          <a:prstGeom prst="rect">
            <a:avLst/>
          </a:prstGeom>
          <a:noFill/>
        </p:spPr>
      </p:pic>
      <p:pic>
        <p:nvPicPr>
          <p:cNvPr id="4108" name="Picture 12" descr="C:\Users\Administrator\Desktop\组内学习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7208" y="3832349"/>
            <a:ext cx="3456385" cy="2592288"/>
          </a:xfrm>
          <a:prstGeom prst="rect">
            <a:avLst/>
          </a:prstGeom>
          <a:noFill/>
        </p:spPr>
      </p:pic>
      <p:pic>
        <p:nvPicPr>
          <p:cNvPr id="4109" name="Picture 13" descr="C:\Users\Administrator\Desktop\组内实验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3638" y="3904357"/>
            <a:ext cx="3672409" cy="2520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3"/>
          <p:cNvSpPr txBox="1">
            <a:spLocks noChangeArrowheads="1"/>
          </p:cNvSpPr>
          <p:nvPr/>
        </p:nvSpPr>
        <p:spPr bwMode="auto">
          <a:xfrm>
            <a:off x="1354143" y="1466856"/>
            <a:ext cx="194307" cy="1266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  <a:p>
            <a:pPr eaLnBrk="0" hangingPunct="0"/>
            <a:endParaRPr lang="zh-CN" altLang="en-US" sz="3800" b="1" dirty="0">
              <a:solidFill>
                <a:srgbClr val="0000FF"/>
              </a:solidFill>
            </a:endParaRPr>
          </a:p>
        </p:txBody>
      </p:sp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897067" y="1362077"/>
            <a:ext cx="458739" cy="429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b="1"/>
              <a:t>     </a:t>
            </a:r>
            <a:endParaRPr lang="zh-CN" altLang="en-US" b="1"/>
          </a:p>
        </p:txBody>
      </p:sp>
      <p:sp>
        <p:nvSpPr>
          <p:cNvPr id="146435" name="Text Box 5"/>
          <p:cNvSpPr txBox="1">
            <a:spLocks noChangeArrowheads="1"/>
          </p:cNvSpPr>
          <p:nvPr/>
        </p:nvSpPr>
        <p:spPr bwMode="auto">
          <a:xfrm>
            <a:off x="1871668" y="200031"/>
            <a:ext cx="8520112" cy="12974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pPr eaLnBrk="0" hangingPunct="0"/>
            <a:endParaRPr lang="en-US" altLang="zh-CN" b="1" dirty="0"/>
          </a:p>
          <a:p>
            <a:pPr eaLnBrk="0" hangingPunct="0">
              <a:lnSpc>
                <a:spcPct val="150000"/>
              </a:lnSpc>
            </a:pPr>
            <a:r>
              <a:rPr lang="zh-CN" altLang="en-US" sz="3400" dirty="0">
                <a:solidFill>
                  <a:srgbClr val="33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③全班合作有效培训</a:t>
            </a:r>
            <a:endParaRPr lang="zh-CN" altLang="en-US" sz="4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733434" y="350846"/>
            <a:ext cx="938213" cy="700087"/>
            <a:chOff x="611187" y="261275"/>
            <a:chExt cx="666069" cy="664458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611187" y="261275"/>
              <a:ext cx="538715" cy="537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881672" y="529469"/>
              <a:ext cx="39558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</p:grpSp>
      <p:sp>
        <p:nvSpPr>
          <p:cNvPr id="146437" name="Rectangle 8"/>
          <p:cNvSpPr>
            <a:spLocks noChangeArrowheads="1"/>
          </p:cNvSpPr>
          <p:nvPr/>
        </p:nvSpPr>
        <p:spPr bwMode="auto">
          <a:xfrm>
            <a:off x="1316046" y="1861928"/>
            <a:ext cx="4597535" cy="535408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3366FF"/>
                </a:solidFill>
              </a:rPr>
              <a:t>★小组成员在全班合作学习</a:t>
            </a:r>
            <a:endParaRPr lang="zh-CN" altLang="en-US" sz="2800" b="1" dirty="0">
              <a:solidFill>
                <a:srgbClr val="3366FF"/>
              </a:solidFill>
            </a:endParaRPr>
          </a:p>
        </p:txBody>
      </p:sp>
      <p:sp>
        <p:nvSpPr>
          <p:cNvPr id="146438" name="Rectangle 9"/>
          <p:cNvSpPr>
            <a:spLocks noChangeArrowheads="1"/>
          </p:cNvSpPr>
          <p:nvPr/>
        </p:nvSpPr>
        <p:spPr bwMode="auto">
          <a:xfrm>
            <a:off x="1189038" y="4905383"/>
            <a:ext cx="266700" cy="48577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eaLnBrk="0" hangingPunct="0"/>
            <a:r>
              <a:rPr lang="en-US" altLang="zh-CN" sz="2500" b="1" dirty="0">
                <a:solidFill>
                  <a:srgbClr val="3366FF"/>
                </a:solidFill>
              </a:rPr>
              <a:t> </a:t>
            </a:r>
            <a:endParaRPr lang="zh-CN" altLang="en-US" b="1" dirty="0"/>
          </a:p>
        </p:txBody>
      </p:sp>
      <p:sp>
        <p:nvSpPr>
          <p:cNvPr id="146439" name="Rectangle 10"/>
          <p:cNvSpPr>
            <a:spLocks noChangeArrowheads="1"/>
          </p:cNvSpPr>
          <p:nvPr/>
        </p:nvSpPr>
        <p:spPr bwMode="auto">
          <a:xfrm>
            <a:off x="1416055" y="2719416"/>
            <a:ext cx="8034209" cy="352421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96182" tIns="48092" rIns="96182" bIns="48092" anchor="ctr">
            <a:spAutoFit/>
          </a:bodyPr>
          <a:lstStyle/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（１）斜向（或正向）面对同学（像一个老师）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（２）手指题目关键处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（３）声音宏亮确保全班听清楚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（４）环视全体吸引所有同学目光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（５）表达准确完整规范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（６）面带微笑充满自信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（７）边说边写，写清学习过程和结果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</a:t>
            </a:r>
            <a:r>
              <a:rPr lang="en-US" altLang="zh-CN" sz="2500" b="1" dirty="0">
                <a:solidFill>
                  <a:schemeClr val="hlink"/>
                </a:solidFill>
              </a:rPr>
              <a:t>8</a:t>
            </a:r>
            <a:r>
              <a:rPr lang="zh-CN" altLang="en-US" sz="2500" b="1" dirty="0">
                <a:solidFill>
                  <a:schemeClr val="hlink"/>
                </a:solidFill>
              </a:rPr>
              <a:t>）要将学习过程和学习成果转换成一个个小问题。</a:t>
            </a:r>
            <a:endParaRPr lang="zh-CN" altLang="en-US" sz="2500" b="1" dirty="0">
              <a:solidFill>
                <a:schemeClr val="hlink"/>
              </a:solidFill>
            </a:endParaRPr>
          </a:p>
          <a:p>
            <a:pPr indent="278765" eaLnBrk="0" hangingPunct="0">
              <a:lnSpc>
                <a:spcPct val="55000"/>
              </a:lnSpc>
              <a:spcBef>
                <a:spcPct val="50000"/>
              </a:spcBef>
            </a:pPr>
            <a:r>
              <a:rPr lang="zh-CN" altLang="en-US" sz="2500" b="1" dirty="0">
                <a:solidFill>
                  <a:schemeClr val="hlink"/>
                </a:solidFill>
              </a:rPr>
              <a:t>（</a:t>
            </a:r>
            <a:r>
              <a:rPr lang="en-US" altLang="zh-CN" sz="2500" b="1" dirty="0">
                <a:solidFill>
                  <a:schemeClr val="hlink"/>
                </a:solidFill>
              </a:rPr>
              <a:t>9</a:t>
            </a:r>
            <a:r>
              <a:rPr lang="zh-CN" altLang="en-US" sz="2500" b="1" dirty="0">
                <a:solidFill>
                  <a:schemeClr val="hlink"/>
                </a:solidFill>
              </a:rPr>
              <a:t>）过渡语的标准用语</a:t>
            </a:r>
            <a:endParaRPr lang="zh-CN" altLang="en-US" sz="2500" b="1" dirty="0">
              <a:solidFill>
                <a:schemeClr val="hlink"/>
              </a:solidFill>
            </a:endParaRPr>
          </a:p>
        </p:txBody>
      </p:sp>
      <p:pic>
        <p:nvPicPr>
          <p:cNvPr id="146442" name="Picture 15" descr="IMG2020091714524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823332" y="952500"/>
            <a:ext cx="38258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dministrator\Desktop\围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7647" y="3976365"/>
            <a:ext cx="3816424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4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947869" y="730255"/>
            <a:ext cx="10427813" cy="1266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④舞台实景培训：说我说你共进步   </a:t>
            </a:r>
            <a:endParaRPr lang="zh-CN" altLang="en-US" sz="3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800" dirty="0">
                <a:latin typeface="黑体" panose="02010609060101010101" pitchFamily="49" charset="-122"/>
                <a:ea typeface="黑体" panose="02010609060101010101" pitchFamily="49" charset="-122"/>
              </a:rPr>
              <a:t>说清楚我是怎么做的，讲一讲他比我好在哪里？</a:t>
            </a:r>
            <a:endParaRPr lang="zh-CN" altLang="en-US" sz="3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482" name="Text Box 8"/>
          <p:cNvSpPr txBox="1">
            <a:spLocks noChangeArrowheads="1"/>
          </p:cNvSpPr>
          <p:nvPr/>
        </p:nvSpPr>
        <p:spPr bwMode="auto">
          <a:xfrm>
            <a:off x="5364168" y="2705104"/>
            <a:ext cx="1348405" cy="558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班级</a:t>
            </a:r>
            <a:r>
              <a:rPr lang="en-US" altLang="zh-CN" sz="3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PK</a:t>
            </a:r>
            <a:endParaRPr lang="en-US" altLang="zh-CN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483" name="Text Box 9"/>
          <p:cNvSpPr txBox="1">
            <a:spLocks noChangeArrowheads="1"/>
          </p:cNvSpPr>
          <p:nvPr/>
        </p:nvSpPr>
        <p:spPr bwMode="auto">
          <a:xfrm>
            <a:off x="6581780" y="4754571"/>
            <a:ext cx="5543549" cy="20447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zh-CN" altLang="en-US" sz="25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学生评课，对展示的班级进行现场点评，促使展示的班级在课前进行必要培训，而参观的班级则依据学校评价表的各要点进行观察，实质上也是学生自我反思的过程。</a:t>
            </a:r>
            <a:endParaRPr lang="zh-CN" altLang="en-US" sz="25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8484" name="Picture 10" descr="微信图片_20170914170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7388" y="2173291"/>
            <a:ext cx="41910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54"/>
          <p:cNvGrpSpPr/>
          <p:nvPr/>
        </p:nvGrpSpPr>
        <p:grpSpPr bwMode="auto">
          <a:xfrm>
            <a:off x="720725" y="669925"/>
            <a:ext cx="936625" cy="700088"/>
            <a:chOff x="611187" y="261275"/>
            <a:chExt cx="666069" cy="664458"/>
          </a:xfrm>
        </p:grpSpPr>
        <p:sp>
          <p:nvSpPr>
            <p:cNvPr id="11" name="矩形 10"/>
            <p:cNvSpPr>
              <a:spLocks noChangeAspect="1"/>
            </p:cNvSpPr>
            <p:nvPr/>
          </p:nvSpPr>
          <p:spPr>
            <a:xfrm>
              <a:off x="611187" y="261275"/>
              <a:ext cx="538500" cy="5378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881002" y="529469"/>
              <a:ext cx="39625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148486" name="Picture 12" descr="校长点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173292"/>
            <a:ext cx="42529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7" name="Picture 13" descr="语文课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84" y="4071938"/>
            <a:ext cx="425291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Text Box 6"/>
          <p:cNvSpPr txBox="1">
            <a:spLocks noChangeArrowheads="1"/>
          </p:cNvSpPr>
          <p:nvPr/>
        </p:nvSpPr>
        <p:spPr bwMode="auto">
          <a:xfrm>
            <a:off x="2327610" y="426931"/>
            <a:ext cx="4025581" cy="515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330" tIns="48167" rIns="96330" bIns="48167">
            <a:spAutoFit/>
          </a:bodyPr>
          <a:lstStyle/>
          <a:p>
            <a:pPr eaLnBrk="0" hangingPunct="0"/>
            <a:r>
              <a:rPr lang="zh-CN" altLang="en-US" sz="270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不再是高分低能的组长们</a:t>
            </a:r>
            <a:endParaRPr lang="zh-CN" altLang="en-US" sz="270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428682" y="199240"/>
            <a:ext cx="937739" cy="699826"/>
            <a:chOff x="611187" y="261275"/>
            <a:chExt cx="666069" cy="664458"/>
          </a:xfrm>
        </p:grpSpPr>
        <p:sp>
          <p:nvSpPr>
            <p:cNvPr id="8" name="矩形 7"/>
            <p:cNvSpPr>
              <a:spLocks noChangeAspect="1"/>
            </p:cNvSpPr>
            <p:nvPr/>
          </p:nvSpPr>
          <p:spPr>
            <a:xfrm>
              <a:off x="611187" y="261275"/>
              <a:ext cx="538803" cy="537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  <p:sp>
          <p:nvSpPr>
            <p:cNvPr id="9" name="矩形 8"/>
            <p:cNvSpPr>
              <a:spLocks noChangeAspect="1"/>
            </p:cNvSpPr>
            <p:nvPr/>
          </p:nvSpPr>
          <p:spPr>
            <a:xfrm>
              <a:off x="881183" y="529919"/>
              <a:ext cx="396073" cy="395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b="0"/>
            </a:p>
          </p:txBody>
        </p:sp>
      </p:grpSp>
      <p:pic>
        <p:nvPicPr>
          <p:cNvPr id="277514" name="Picture 10" descr="同学点评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36537" y="4180539"/>
            <a:ext cx="4633436" cy="2759122"/>
          </a:xfrm>
          <a:prstGeom prst="rect">
            <a:avLst/>
          </a:prstGeom>
          <a:noFill/>
        </p:spPr>
      </p:pic>
      <p:pic>
        <p:nvPicPr>
          <p:cNvPr id="277515" name="Picture 11" descr="课堂采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5567" y="3818907"/>
            <a:ext cx="4633436" cy="3090618"/>
          </a:xfrm>
          <a:prstGeom prst="rect">
            <a:avLst/>
          </a:prstGeom>
          <a:noFill/>
        </p:spPr>
      </p:pic>
      <p:pic>
        <p:nvPicPr>
          <p:cNvPr id="277516" name="Picture 12" descr="数学课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215" y="1110012"/>
            <a:ext cx="4708791" cy="2641926"/>
          </a:xfrm>
          <a:prstGeom prst="rect">
            <a:avLst/>
          </a:prstGeom>
          <a:noFill/>
        </p:spPr>
      </p:pic>
      <p:pic>
        <p:nvPicPr>
          <p:cNvPr id="277517" name="Picture 13" descr="mmexport15374381209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9637" y="1034678"/>
            <a:ext cx="3950227" cy="2913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4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947863" y="730250"/>
            <a:ext cx="9697070" cy="6820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r>
              <a:rPr lang="zh-CN" altLang="en-US" sz="3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④舞台实景培训：说我说你共进步   </a:t>
            </a:r>
            <a:endParaRPr lang="zh-CN" altLang="en-US" sz="3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54"/>
          <p:cNvGrpSpPr/>
          <p:nvPr/>
        </p:nvGrpSpPr>
        <p:grpSpPr bwMode="auto">
          <a:xfrm>
            <a:off x="720725" y="669925"/>
            <a:ext cx="936625" cy="700088"/>
            <a:chOff x="611187" y="261275"/>
            <a:chExt cx="666069" cy="664458"/>
          </a:xfrm>
        </p:grpSpPr>
        <p:sp>
          <p:nvSpPr>
            <p:cNvPr id="11" name="矩形 10"/>
            <p:cNvSpPr>
              <a:spLocks noChangeAspect="1"/>
            </p:cNvSpPr>
            <p:nvPr/>
          </p:nvSpPr>
          <p:spPr>
            <a:xfrm>
              <a:off x="611187" y="261275"/>
              <a:ext cx="538500" cy="5378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881002" y="529469"/>
              <a:ext cx="396254" cy="396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1026" name="Picture 2" descr="C:\Users\Administrator\Desktop\林来建\课改照片（景安初中）\三、合作培训\微信图片_20220421205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27" y="1384085"/>
            <a:ext cx="3494712" cy="2621034"/>
          </a:xfrm>
          <a:prstGeom prst="rect">
            <a:avLst/>
          </a:prstGeom>
          <a:noFill/>
        </p:spPr>
      </p:pic>
      <p:pic>
        <p:nvPicPr>
          <p:cNvPr id="1027" name="Picture 3" descr="C:\Users\Administrator\Desktop\微信图片_2022042120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151" y="1384077"/>
            <a:ext cx="4098032" cy="2592288"/>
          </a:xfrm>
          <a:prstGeom prst="rect">
            <a:avLst/>
          </a:prstGeom>
          <a:noFill/>
        </p:spPr>
      </p:pic>
      <p:pic>
        <p:nvPicPr>
          <p:cNvPr id="1028" name="Picture 4" descr="C:\Users\Administrator\Desktop\微信图片_20220421205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6513" y="1528093"/>
            <a:ext cx="3579095" cy="2376264"/>
          </a:xfrm>
          <a:prstGeom prst="rect">
            <a:avLst/>
          </a:prstGeom>
          <a:noFill/>
        </p:spPr>
      </p:pic>
      <p:pic>
        <p:nvPicPr>
          <p:cNvPr id="1029" name="Picture 5" descr="C:\Users\Administrator\Desktop\微信图片_20220421205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11" y="4192397"/>
            <a:ext cx="4530080" cy="2551945"/>
          </a:xfrm>
          <a:prstGeom prst="rect">
            <a:avLst/>
          </a:prstGeom>
          <a:noFill/>
        </p:spPr>
      </p:pic>
      <p:pic>
        <p:nvPicPr>
          <p:cNvPr id="1030" name="Picture 6" descr="C:\Users\Administrator\Desktop\微信图片_202204212057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7247" y="4192389"/>
            <a:ext cx="3384376" cy="2538282"/>
          </a:xfrm>
          <a:prstGeom prst="rect">
            <a:avLst/>
          </a:prstGeom>
          <a:noFill/>
        </p:spPr>
      </p:pic>
      <p:pic>
        <p:nvPicPr>
          <p:cNvPr id="1031" name="Picture 7" descr="C:\Users\Administrator\Desktop\微信图片_202204212058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77654" y="4120381"/>
            <a:ext cx="3737992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/>
          <p:cNvGrpSpPr/>
          <p:nvPr/>
        </p:nvGrpSpPr>
        <p:grpSpPr bwMode="auto">
          <a:xfrm>
            <a:off x="733760" y="274573"/>
            <a:ext cx="937687" cy="699826"/>
            <a:chOff x="611187" y="261275"/>
            <a:chExt cx="666069" cy="664458"/>
          </a:xfrm>
        </p:grpSpPr>
        <p:sp>
          <p:nvSpPr>
            <p:cNvPr id="5" name="矩形 4"/>
            <p:cNvSpPr>
              <a:spLocks noChangeAspect="1"/>
            </p:cNvSpPr>
            <p:nvPr/>
          </p:nvSpPr>
          <p:spPr>
            <a:xfrm>
              <a:off x="611187" y="261275"/>
              <a:ext cx="538803" cy="537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881183" y="529920"/>
              <a:ext cx="396073" cy="395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5253" name="AutoShape 8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4448" y="-152347"/>
            <a:ext cx="321493" cy="3214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19" tIns="48162" rIns="96319" bIns="48162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5254" name="AutoShape 10" descr="http://img0.imgtn.bdimg.com/it/u=4032147245,2722419965&amp;fm=27&amp;gp=0.jpg"/>
          <p:cNvSpPr>
            <a:spLocks noChangeAspect="1" noChangeArrowheads="1"/>
          </p:cNvSpPr>
          <p:nvPr/>
        </p:nvSpPr>
        <p:spPr bwMode="auto">
          <a:xfrm>
            <a:off x="164448" y="-152347"/>
            <a:ext cx="321493" cy="3214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319" tIns="48162" rIns="96319" bIns="48162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5256" name="Text Box 8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113021" y="1941362"/>
            <a:ext cx="9834352" cy="616638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96319" tIns="48162" rIns="96319" bIns="48162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3375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第一条腿：制度化要求，行政化指令，项目化推进</a:t>
            </a:r>
            <a:endParaRPr lang="zh-CN" altLang="en-US" sz="3375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Rectangle 2"/>
          <p:cNvSpPr txBox="1"/>
          <p:nvPr/>
        </p:nvSpPr>
        <p:spPr>
          <a:xfrm>
            <a:off x="4192611" y="781094"/>
            <a:ext cx="4098997" cy="71901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lIns="91326" tIns="45665" rIns="91326" bIns="45665"/>
          <a:lstStyle/>
          <a:p>
            <a:pPr defTabSz="91313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640" b="1" dirty="0">
                <a:solidFill>
                  <a:srgbClr val="ED001A"/>
                </a:solidFill>
                <a:latin typeface="思源宋体 CN Medium"/>
                <a:ea typeface="黑体" panose="02010609060101010101" pitchFamily="49" charset="-122"/>
                <a:cs typeface="+mj-cs"/>
              </a:rPr>
              <a:t>  </a:t>
            </a:r>
            <a:r>
              <a:rPr lang="zh-CN" altLang="en-US" sz="4850" b="1" dirty="0">
                <a:solidFill>
                  <a:srgbClr val="CD14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两条腿走路</a:t>
            </a:r>
            <a:endParaRPr lang="zh-CN" altLang="en-US" sz="4640" b="1" dirty="0">
              <a:solidFill>
                <a:srgbClr val="CD1433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16" name="Text Box 8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113021" y="2820560"/>
            <a:ext cx="9108308" cy="616638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96319" tIns="48162" rIns="96319" bIns="48162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3375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第二条腿：去制度化，去行政化，变常态化</a:t>
            </a:r>
            <a:endParaRPr lang="zh-CN" altLang="en-US" sz="3375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 Box 8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113021" y="3610593"/>
            <a:ext cx="11082897" cy="567843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96319" tIns="48162" rIns="96319" bIns="48162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3060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第一条腿：确定基本模式，明晰操作路径，有效培训，做足形式</a:t>
            </a:r>
            <a:endParaRPr lang="zh-CN" altLang="en-US" sz="3060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Box 8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1111680" y="4408118"/>
            <a:ext cx="11084239" cy="584193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96319" tIns="48162" rIns="96319" bIns="48162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3165" dirty="0">
                <a:solidFill>
                  <a:srgbClr val="336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第二条腿：淡化模式，灵活运用，彰显个人特色，向内涵发展</a:t>
            </a:r>
            <a:endParaRPr lang="zh-CN" altLang="en-US" sz="3165" dirty="0">
              <a:solidFill>
                <a:srgbClr val="336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1594556" y="5404371"/>
            <a:ext cx="3438383" cy="5843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buNone/>
              <a:defRPr/>
            </a:pPr>
            <a:r>
              <a:rPr lang="zh-CN" altLang="en-US" sz="3795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    开好头</a:t>
            </a:r>
            <a:endParaRPr lang="zh-CN" altLang="en-US" sz="3795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右箭头 14"/>
          <p:cNvSpPr>
            <a:spLocks noChangeArrowheads="1"/>
          </p:cNvSpPr>
          <p:nvPr/>
        </p:nvSpPr>
        <p:spPr bwMode="auto">
          <a:xfrm flipV="1">
            <a:off x="4069425" y="5658984"/>
            <a:ext cx="1329696" cy="96183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6325" tIns="48165" rIns="96325" bIns="4816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95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5695411" y="5390977"/>
            <a:ext cx="3438383" cy="5843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buNone/>
              <a:defRPr/>
            </a:pPr>
            <a:r>
              <a:rPr lang="zh-CN" altLang="en-US" sz="3795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坚守住</a:t>
            </a:r>
            <a:endParaRPr lang="zh-CN" altLang="en-US" sz="3795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8849728" y="5390977"/>
            <a:ext cx="3438383" cy="5843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spcAft>
                <a:spcPts val="0"/>
              </a:spcAft>
              <a:buNone/>
              <a:defRPr/>
            </a:pPr>
            <a:r>
              <a:rPr lang="zh-CN" altLang="en-US" sz="3795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常态化</a:t>
            </a:r>
            <a:endParaRPr lang="zh-CN" altLang="en-US" sz="3795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1" name="右箭头 20"/>
          <p:cNvSpPr>
            <a:spLocks noChangeArrowheads="1"/>
          </p:cNvSpPr>
          <p:nvPr/>
        </p:nvSpPr>
        <p:spPr bwMode="auto">
          <a:xfrm flipV="1">
            <a:off x="7310724" y="5658984"/>
            <a:ext cx="1329696" cy="96183"/>
          </a:xfrm>
          <a:prstGeom prst="rightArrow">
            <a:avLst>
              <a:gd name="adj1" fmla="val 50000"/>
              <a:gd name="adj2" fmla="val 5152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6325" tIns="48165" rIns="96325" bIns="4816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95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5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5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5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6" grpId="0"/>
      <p:bldP spid="16" grpId="0"/>
      <p:bldP spid="17" grpId="0"/>
      <p:bldP spid="18" grpId="0"/>
      <p:bldP spid="13" grpId="0"/>
      <p:bldP spid="15" grpId="0" animBg="1"/>
      <p:bldP spid="19" grpId="0"/>
      <p:bldP spid="20" grpId="0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0" y="2201871"/>
            <a:ext cx="1068388" cy="2185987"/>
          </a:xfrm>
          <a:custGeom>
            <a:avLst/>
            <a:gdLst>
              <a:gd name="connsiteX0" fmla="*/ 0 w 759723"/>
              <a:gd name="connsiteY0" fmla="*/ 0 h 1554551"/>
              <a:gd name="connsiteX1" fmla="*/ 759723 w 759723"/>
              <a:gd name="connsiteY1" fmla="*/ 0 h 1554551"/>
              <a:gd name="connsiteX2" fmla="*/ 759723 w 759723"/>
              <a:gd name="connsiteY2" fmla="*/ 1554551 h 1554551"/>
              <a:gd name="connsiteX3" fmla="*/ 0 w 759723"/>
              <a:gd name="connsiteY3" fmla="*/ 1554551 h 1554551"/>
              <a:gd name="connsiteX4" fmla="*/ 0 w 759723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723" h="1554551">
                <a:moveTo>
                  <a:pt x="0" y="0"/>
                </a:moveTo>
                <a:lnTo>
                  <a:pt x="759723" y="0"/>
                </a:lnTo>
                <a:lnTo>
                  <a:pt x="759723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13" name="任意多边形 12"/>
          <p:cNvSpPr/>
          <p:nvPr/>
        </p:nvSpPr>
        <p:spPr>
          <a:xfrm>
            <a:off x="1562100" y="2201871"/>
            <a:ext cx="11296650" cy="2185987"/>
          </a:xfrm>
          <a:custGeom>
            <a:avLst/>
            <a:gdLst>
              <a:gd name="connsiteX0" fmla="*/ 0 w 8033094"/>
              <a:gd name="connsiteY0" fmla="*/ 0 h 1554551"/>
              <a:gd name="connsiteX1" fmla="*/ 8033094 w 8033094"/>
              <a:gd name="connsiteY1" fmla="*/ 0 h 1554551"/>
              <a:gd name="connsiteX2" fmla="*/ 8033094 w 8033094"/>
              <a:gd name="connsiteY2" fmla="*/ 1554551 h 1554551"/>
              <a:gd name="connsiteX3" fmla="*/ 0 w 8033094"/>
              <a:gd name="connsiteY3" fmla="*/ 1554551 h 1554551"/>
              <a:gd name="connsiteX4" fmla="*/ 0 w 8033094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3094" h="1554551">
                <a:moveTo>
                  <a:pt x="0" y="0"/>
                </a:moveTo>
                <a:lnTo>
                  <a:pt x="8033094" y="0"/>
                </a:lnTo>
                <a:lnTo>
                  <a:pt x="8033094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3" name="椭圆 2"/>
          <p:cNvSpPr/>
          <p:nvPr/>
        </p:nvSpPr>
        <p:spPr>
          <a:xfrm>
            <a:off x="2741231" y="1645390"/>
            <a:ext cx="3207186" cy="320701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381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836996" y="2752733"/>
            <a:ext cx="1279525" cy="962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en-US" altLang="zh-CN" sz="5600" dirty="0" smtClean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5600" dirty="0">
              <a:solidFill>
                <a:srgbClr val="5596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000883" y="2830519"/>
            <a:ext cx="3846513" cy="1020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marL="299720" indent="-299720">
              <a:buFont typeface="Wingdings" panose="05000000000000000000" pitchFamily="2" charset="2"/>
              <a:buChar char="l"/>
            </a:pP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矩形 2"/>
          <p:cNvSpPr>
            <a:spLocks noChangeArrowheads="1"/>
          </p:cNvSpPr>
          <p:nvPr/>
        </p:nvSpPr>
        <p:spPr bwMode="auto">
          <a:xfrm>
            <a:off x="668341" y="5776922"/>
            <a:ext cx="37877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已有的知识累积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2" name="矩形 3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6500815" y="447683"/>
            <a:ext cx="2271712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创造力</a:t>
            </a:r>
            <a:endParaRPr lang="zh-CN" altLang="en-US" sz="5400" b="1" dirty="0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3" name="矩形 4"/>
          <p:cNvSpPr>
            <a:spLocks noChangeArrowheads="1"/>
          </p:cNvSpPr>
          <p:nvPr/>
        </p:nvSpPr>
        <p:spPr bwMode="auto">
          <a:xfrm>
            <a:off x="1316038" y="4911733"/>
            <a:ext cx="53308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活用知识的态度和意识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4" name="矩形 5"/>
          <p:cNvSpPr>
            <a:spLocks noChangeArrowheads="1"/>
          </p:cNvSpPr>
          <p:nvPr/>
        </p:nvSpPr>
        <p:spPr bwMode="auto">
          <a:xfrm>
            <a:off x="1965325" y="4121158"/>
            <a:ext cx="5845175" cy="706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轻松的心境，自主的状态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5" name="矩形 6"/>
          <p:cNvSpPr>
            <a:spLocks noChangeArrowheads="1"/>
          </p:cNvSpPr>
          <p:nvPr/>
        </p:nvSpPr>
        <p:spPr bwMode="auto">
          <a:xfrm>
            <a:off x="2613026" y="3328988"/>
            <a:ext cx="4300538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合作与沟通的能力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6" name="矩形 8"/>
          <p:cNvSpPr>
            <a:spLocks noChangeArrowheads="1"/>
          </p:cNvSpPr>
          <p:nvPr/>
        </p:nvSpPr>
        <p:spPr bwMode="auto">
          <a:xfrm>
            <a:off x="3836996" y="2536834"/>
            <a:ext cx="3786187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批判性思维能力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7" name="矩形 9"/>
          <p:cNvSpPr>
            <a:spLocks noChangeArrowheads="1"/>
          </p:cNvSpPr>
          <p:nvPr/>
        </p:nvSpPr>
        <p:spPr bwMode="auto">
          <a:xfrm>
            <a:off x="4845059" y="1671646"/>
            <a:ext cx="48164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关注细节，丰富想象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48" name="右箭头 14"/>
          <p:cNvSpPr>
            <a:spLocks noChangeArrowheads="1"/>
          </p:cNvSpPr>
          <p:nvPr/>
        </p:nvSpPr>
        <p:spPr bwMode="auto">
          <a:xfrm rot="-2523231">
            <a:off x="5270500" y="4343408"/>
            <a:ext cx="5854700" cy="79375"/>
          </a:xfrm>
          <a:prstGeom prst="rightArrow">
            <a:avLst>
              <a:gd name="adj1" fmla="val 50000"/>
              <a:gd name="adj2" fmla="val 51905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</a:ln>
        </p:spPr>
        <p:txBody>
          <a:bodyPr rot="10800000" lIns="91335" tIns="45670" rIns="91335" bIns="4567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49" name="矩形 12"/>
          <p:cNvSpPr>
            <a:spLocks noChangeArrowheads="1"/>
          </p:cNvSpPr>
          <p:nvPr/>
        </p:nvSpPr>
        <p:spPr bwMode="auto">
          <a:xfrm>
            <a:off x="7797800" y="5487997"/>
            <a:ext cx="1728788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主动学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50" name="矩形 13"/>
          <p:cNvSpPr>
            <a:spLocks noChangeArrowheads="1"/>
          </p:cNvSpPr>
          <p:nvPr/>
        </p:nvSpPr>
        <p:spPr bwMode="auto">
          <a:xfrm>
            <a:off x="9093200" y="4408497"/>
            <a:ext cx="1728788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自主学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651" name="矩形 14"/>
          <p:cNvSpPr>
            <a:spLocks noChangeArrowheads="1"/>
          </p:cNvSpPr>
          <p:nvPr/>
        </p:nvSpPr>
        <p:spPr bwMode="auto">
          <a:xfrm>
            <a:off x="9958388" y="3400433"/>
            <a:ext cx="1727200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35" tIns="45670" rIns="91335" bIns="4567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合作学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" y="153993"/>
            <a:ext cx="12858750" cy="611187"/>
          </a:xfrm>
          <a:prstGeom prst="rect">
            <a:avLst/>
          </a:pr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63050" y="296863"/>
            <a:ext cx="519113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79016" y="296863"/>
            <a:ext cx="519112" cy="336550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93390" y="296863"/>
            <a:ext cx="517524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06183" y="296863"/>
            <a:ext cx="519113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022138" y="296863"/>
            <a:ext cx="519112" cy="33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87707" y="552160"/>
            <a:ext cx="237567" cy="237554"/>
          </a:xfrm>
          <a:prstGeom prst="ellipse">
            <a:avLst/>
          </a:prstGeom>
          <a:gradFill flip="none" rotWithShape="1">
            <a:gsLst>
              <a:gs pos="0">
                <a:srgbClr val="5596A7"/>
              </a:gs>
              <a:gs pos="100000">
                <a:schemeClr val="tx2">
                  <a:lumMod val="75000"/>
                </a:schemeClr>
              </a:gs>
            </a:gsLst>
            <a:lin ang="18900000" scaled="1"/>
            <a:tileRect/>
          </a:gradFill>
          <a:ln w="9525"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5596A7"/>
                </a:gs>
              </a:gsLst>
              <a:lin ang="18900000" scaled="1"/>
              <a:tileRect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7628" y="682545"/>
            <a:ext cx="235871" cy="2358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>
              <a:solidFill>
                <a:prstClr val="white"/>
              </a:solidFill>
            </a:endParaRPr>
          </a:p>
        </p:txBody>
      </p:sp>
      <p:grpSp>
        <p:nvGrpSpPr>
          <p:cNvPr id="8" name="组合 14"/>
          <p:cNvGrpSpPr/>
          <p:nvPr/>
        </p:nvGrpSpPr>
        <p:grpSpPr bwMode="auto">
          <a:xfrm>
            <a:off x="4973638" y="136533"/>
            <a:ext cx="3035300" cy="636588"/>
            <a:chOff x="3452191" y="255884"/>
            <a:chExt cx="2159059" cy="453611"/>
          </a:xfrm>
        </p:grpSpPr>
        <p:sp>
          <p:nvSpPr>
            <p:cNvPr id="16" name="圆角矩形 15"/>
            <p:cNvSpPr/>
            <p:nvPr/>
          </p:nvSpPr>
          <p:spPr>
            <a:xfrm>
              <a:off x="3452191" y="255884"/>
              <a:ext cx="1954696" cy="453611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00" dirty="0">
                <a:solidFill>
                  <a:prstClr val="white"/>
                </a:solidFill>
              </a:endParaRPr>
            </a:p>
          </p:txBody>
        </p:sp>
        <p:sp>
          <p:nvSpPr>
            <p:cNvPr id="157718" name="文本框 16"/>
            <p:cNvSpPr txBox="1">
              <a:spLocks noChangeArrowheads="1"/>
            </p:cNvSpPr>
            <p:nvPr/>
          </p:nvSpPr>
          <p:spPr bwMode="auto">
            <a:xfrm>
              <a:off x="3719623" y="324208"/>
              <a:ext cx="1891627" cy="3399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25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2500" b="1" dirty="0">
                  <a:solidFill>
                    <a:srgbClr val="5596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实践成果</a:t>
              </a:r>
              <a:endParaRPr lang="zh-CN" altLang="en-US" sz="2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7711" name="Picture 2" descr="C:\Users\Administrator\Desktop\国家成果奖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2447" y="1023938"/>
            <a:ext cx="58324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2" name="Picture 3" descr="C:\Users\Administrator\Desktop\江苏省前瞻性项目证书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550" y="1023946"/>
            <a:ext cx="585946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13" name="矩形 17"/>
          <p:cNvSpPr>
            <a:spLocks noChangeArrowheads="1"/>
          </p:cNvSpPr>
          <p:nvPr/>
        </p:nvSpPr>
        <p:spPr bwMode="auto">
          <a:xfrm>
            <a:off x="1820863" y="5487988"/>
            <a:ext cx="3106738" cy="531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204" tIns="45606" rIns="91204" bIns="45606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国家级教学成果奖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57714" name="矩形 18"/>
          <p:cNvSpPr>
            <a:spLocks noChangeArrowheads="1"/>
          </p:cNvSpPr>
          <p:nvPr/>
        </p:nvSpPr>
        <p:spPr bwMode="auto">
          <a:xfrm>
            <a:off x="9021763" y="5416554"/>
            <a:ext cx="2808288" cy="70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204" tIns="45606" rIns="91204" bIns="45606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江苏省基础教育前瞻性  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教学改革优秀项目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366520" y="717572"/>
            <a:ext cx="10782006" cy="42860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lnSpc>
                <a:spcPts val="5275"/>
              </a:lnSpc>
              <a:spcAft>
                <a:spcPts val="0"/>
              </a:spcAft>
              <a:buNone/>
              <a:defRPr/>
            </a:pPr>
            <a:r>
              <a:rPr lang="zh-CN" altLang="en-US" sz="2845" b="1" dirty="0">
                <a:solidFill>
                  <a:srgbClr val="002060"/>
                </a:solidFill>
              </a:rPr>
              <a:t>▲</a:t>
            </a:r>
            <a:r>
              <a:rPr lang="zh-CN" altLang="en-US" sz="2845" b="1" dirty="0">
                <a:solidFill>
                  <a:srgbClr val="ED001A"/>
                </a:solidFill>
              </a:rPr>
              <a:t>当代好课堂：</a:t>
            </a:r>
            <a:endParaRPr lang="zh-CN" altLang="en-US" sz="2845" b="1" dirty="0">
              <a:solidFill>
                <a:srgbClr val="ED001A"/>
              </a:solidFill>
            </a:endParaRPr>
          </a:p>
          <a:p>
            <a:pPr fontAlgn="auto">
              <a:lnSpc>
                <a:spcPts val="5275"/>
              </a:lnSpc>
              <a:spcAft>
                <a:spcPts val="0"/>
              </a:spcAft>
              <a:buNone/>
              <a:defRPr/>
            </a:pPr>
            <a:r>
              <a:rPr lang="en-US" altLang="zh-CN" sz="3375" b="1" dirty="0">
                <a:solidFill>
                  <a:srgbClr val="FF0000"/>
                </a:solidFill>
              </a:rPr>
              <a:t>   ★</a:t>
            </a:r>
            <a:r>
              <a:rPr lang="en-US" altLang="zh-CN" sz="4220" b="1" dirty="0">
                <a:solidFill>
                  <a:srgbClr val="C00000"/>
                </a:solidFill>
              </a:rPr>
              <a:t> </a:t>
            </a:r>
            <a:r>
              <a:rPr lang="zh-CN" altLang="en-US" sz="3375" b="1" dirty="0">
                <a:solidFill>
                  <a:srgbClr val="002060"/>
                </a:solidFill>
              </a:rPr>
              <a:t>把传统的讲堂  </a:t>
            </a:r>
            <a:r>
              <a:rPr lang="zh-CN" altLang="en-US" sz="3375" b="1" dirty="0">
                <a:solidFill>
                  <a:srgbClr val="FF0000"/>
                </a:solidFill>
              </a:rPr>
              <a:t>变</a:t>
            </a:r>
            <a:r>
              <a:rPr lang="zh-CN" altLang="en-US" sz="3375" b="1" dirty="0">
                <a:solidFill>
                  <a:srgbClr val="002060"/>
                </a:solidFill>
              </a:rPr>
              <a:t>  学堂</a:t>
            </a:r>
            <a:endParaRPr lang="zh-CN" altLang="en-US" sz="2425" b="1" dirty="0">
              <a:solidFill>
                <a:srgbClr val="002060"/>
              </a:solidFill>
            </a:endParaRPr>
          </a:p>
          <a:p>
            <a:pPr fontAlgn="auto">
              <a:lnSpc>
                <a:spcPts val="5275"/>
              </a:lnSpc>
              <a:spcAft>
                <a:spcPts val="0"/>
              </a:spcAft>
              <a:buNone/>
              <a:defRPr/>
            </a:pPr>
            <a:r>
              <a:rPr lang="zh-CN" altLang="en-US" sz="2425" b="1" dirty="0">
                <a:solidFill>
                  <a:srgbClr val="002060"/>
                </a:solidFill>
              </a:rPr>
              <a:t>    </a:t>
            </a:r>
            <a:r>
              <a:rPr lang="en-US" altLang="zh-CN" sz="3375" b="1" dirty="0">
                <a:solidFill>
                  <a:srgbClr val="FF0000"/>
                </a:solidFill>
              </a:rPr>
              <a:t>★</a:t>
            </a:r>
            <a:r>
              <a:rPr lang="en-US" altLang="zh-CN" sz="3375" b="1" dirty="0">
                <a:solidFill>
                  <a:srgbClr val="002060"/>
                </a:solidFill>
              </a:rPr>
              <a:t> </a:t>
            </a:r>
            <a:r>
              <a:rPr lang="zh-CN" altLang="en-US" sz="3375" b="1" dirty="0">
                <a:solidFill>
                  <a:srgbClr val="002060"/>
                </a:solidFill>
              </a:rPr>
              <a:t>把老师提问题  </a:t>
            </a:r>
            <a:r>
              <a:rPr lang="zh-CN" altLang="en-US" sz="3375" b="1" dirty="0">
                <a:solidFill>
                  <a:srgbClr val="FF0000"/>
                </a:solidFill>
              </a:rPr>
              <a:t>变</a:t>
            </a:r>
            <a:r>
              <a:rPr lang="zh-CN" altLang="en-US" sz="3375" b="1" dirty="0">
                <a:solidFill>
                  <a:srgbClr val="002060"/>
                </a:solidFill>
              </a:rPr>
              <a:t>  学生发现问题</a:t>
            </a:r>
            <a:endParaRPr lang="en-US" altLang="zh-CN" sz="3375" b="1" dirty="0">
              <a:solidFill>
                <a:srgbClr val="002060"/>
              </a:solidFill>
            </a:endParaRPr>
          </a:p>
          <a:p>
            <a:pPr fontAlgn="auto">
              <a:lnSpc>
                <a:spcPts val="5275"/>
              </a:lnSpc>
              <a:spcAft>
                <a:spcPts val="0"/>
              </a:spcAft>
              <a:buNone/>
              <a:defRPr/>
            </a:pPr>
            <a:r>
              <a:rPr lang="zh-CN" altLang="en-US" sz="3375" b="1" dirty="0">
                <a:solidFill>
                  <a:srgbClr val="002060"/>
                </a:solidFill>
              </a:rPr>
              <a:t>      提出一个问题  </a:t>
            </a:r>
            <a:r>
              <a:rPr lang="zh-CN" altLang="en-US" sz="3375" b="1" dirty="0">
                <a:solidFill>
                  <a:srgbClr val="FF0000"/>
                </a:solidFill>
              </a:rPr>
              <a:t>比</a:t>
            </a:r>
            <a:r>
              <a:rPr lang="zh-CN" altLang="en-US" sz="3375" b="1" dirty="0">
                <a:solidFill>
                  <a:srgbClr val="002060"/>
                </a:solidFill>
              </a:rPr>
              <a:t>  解决一个问题更为重要（爱因斯坦）</a:t>
            </a:r>
            <a:endParaRPr lang="en-US" altLang="zh-CN" sz="3375" b="1" dirty="0">
              <a:solidFill>
                <a:srgbClr val="002060"/>
              </a:solidFill>
            </a:endParaRPr>
          </a:p>
          <a:p>
            <a:pPr fontAlgn="auto">
              <a:lnSpc>
                <a:spcPts val="4200"/>
              </a:lnSpc>
              <a:spcAft>
                <a:spcPts val="0"/>
              </a:spcAft>
              <a:buNone/>
              <a:defRPr/>
            </a:pPr>
            <a:endParaRPr lang="en-US" altLang="zh-CN" sz="2425" b="1" dirty="0">
              <a:solidFill>
                <a:srgbClr val="002060"/>
              </a:solidFill>
            </a:endParaRPr>
          </a:p>
          <a:p>
            <a:pPr fontAlgn="auto">
              <a:lnSpc>
                <a:spcPts val="4200"/>
              </a:lnSpc>
              <a:spcAft>
                <a:spcPts val="0"/>
              </a:spcAft>
              <a:buNone/>
              <a:defRPr/>
            </a:pPr>
            <a:r>
              <a:rPr lang="en-US" altLang="zh-CN" sz="2530" b="1" dirty="0">
                <a:solidFill>
                  <a:srgbClr val="002060"/>
                </a:solidFill>
              </a:rPr>
              <a:t>                                 </a:t>
            </a:r>
            <a:endParaRPr lang="zh-CN" altLang="en-US" sz="253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81380" y="5012597"/>
            <a:ext cx="6933308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37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“问题伴学 ＋ 合作共进”学习模式</a:t>
            </a:r>
            <a:endParaRPr lang="zh-CN" altLang="en-US" sz="3375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雪地上有人在水里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40"/>
            <a:ext cx="12858044" cy="7231970"/>
          </a:xfrm>
          <a:prstGeom prst="rect">
            <a:avLst/>
          </a:prstGeom>
        </p:spPr>
      </p:pic>
      <p:pic>
        <p:nvPicPr>
          <p:cNvPr id="8" name="图片 7" descr="木桌子上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40"/>
            <a:ext cx="12858044" cy="7231970"/>
          </a:xfrm>
          <a:prstGeom prst="rect">
            <a:avLst/>
          </a:prstGeom>
        </p:spPr>
      </p:pic>
      <p:pic>
        <p:nvPicPr>
          <p:cNvPr id="38" name="图片 37" descr="图片包含 游戏机, 水果, 食物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8" y="1605016"/>
            <a:ext cx="2583090" cy="3616325"/>
          </a:xfrm>
          <a:prstGeom prst="rect">
            <a:avLst/>
          </a:prstGeom>
        </p:spPr>
      </p:pic>
      <p:pic>
        <p:nvPicPr>
          <p:cNvPr id="46" name="图片 45" descr="飞机在飞行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60" y="4314235"/>
            <a:ext cx="1814213" cy="18142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136238" y="2134506"/>
            <a:ext cx="898708" cy="2728599"/>
            <a:chOff x="2522705" y="1918136"/>
            <a:chExt cx="852155" cy="2587258"/>
          </a:xfrm>
        </p:grpSpPr>
        <p:sp>
          <p:nvSpPr>
            <p:cNvPr id="5" name="文本框 4"/>
            <p:cNvSpPr txBox="1"/>
            <p:nvPr/>
          </p:nvSpPr>
          <p:spPr>
            <a:xfrm>
              <a:off x="2638857" y="2817273"/>
              <a:ext cx="544392" cy="16881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spc="633" dirty="0">
                  <a:solidFill>
                    <a:srgbClr val="002060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学校简介</a:t>
              </a:r>
              <a:endParaRPr lang="zh-CN" altLang="en-US" sz="2530" b="1" spc="633" dirty="0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522705" y="1918136"/>
              <a:ext cx="852155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640" b="1" dirty="0">
                  <a:solidFill>
                    <a:prstClr val="black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一</a:t>
              </a:r>
              <a:endParaRPr lang="zh-CN" altLang="en-US" sz="4640" b="1" dirty="0">
                <a:solidFill>
                  <a:prstClr val="black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14614" y="2121782"/>
            <a:ext cx="898708" cy="2856481"/>
            <a:chOff x="4312420" y="1847609"/>
            <a:chExt cx="852155" cy="2708516"/>
          </a:xfrm>
        </p:grpSpPr>
        <p:sp>
          <p:nvSpPr>
            <p:cNvPr id="11" name="文本框 10"/>
            <p:cNvSpPr txBox="1"/>
            <p:nvPr/>
          </p:nvSpPr>
          <p:spPr>
            <a:xfrm>
              <a:off x="4396092" y="2746788"/>
              <a:ext cx="544392" cy="18093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spc="633" dirty="0" smtClean="0">
                  <a:solidFill>
                    <a:srgbClr val="002060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理念提升</a:t>
              </a:r>
              <a:endParaRPr lang="zh-CN" altLang="en-US" sz="2530" b="1" spc="633" dirty="0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312420" y="1847609"/>
              <a:ext cx="852155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640" b="1" dirty="0">
                  <a:solidFill>
                    <a:prstClr val="black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二</a:t>
              </a:r>
              <a:endParaRPr lang="zh-CN" altLang="en-US" sz="4640" b="1" dirty="0">
                <a:solidFill>
                  <a:prstClr val="black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94253" y="2134506"/>
            <a:ext cx="898708" cy="2856970"/>
            <a:chOff x="6011892" y="1927791"/>
            <a:chExt cx="852155" cy="2708979"/>
          </a:xfrm>
        </p:grpSpPr>
        <p:sp>
          <p:nvSpPr>
            <p:cNvPr id="37" name="文本框 36"/>
            <p:cNvSpPr txBox="1"/>
            <p:nvPr/>
          </p:nvSpPr>
          <p:spPr>
            <a:xfrm>
              <a:off x="6164123" y="2827433"/>
              <a:ext cx="544392" cy="18093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spc="633" dirty="0" smtClean="0">
                  <a:solidFill>
                    <a:srgbClr val="002060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课改推进</a:t>
              </a:r>
              <a:endParaRPr lang="zh-CN" altLang="en-US" sz="2530" b="1" spc="633" dirty="0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011892" y="1927791"/>
              <a:ext cx="852155" cy="4986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640" b="1" dirty="0">
                  <a:solidFill>
                    <a:prstClr val="black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三</a:t>
              </a:r>
              <a:endParaRPr lang="zh-CN" altLang="en-US" sz="4640" b="1" dirty="0">
                <a:solidFill>
                  <a:prstClr val="black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31784" y="2134505"/>
            <a:ext cx="898708" cy="2857015"/>
            <a:chOff x="7750807" y="1936638"/>
            <a:chExt cx="852155" cy="2709022"/>
          </a:xfrm>
        </p:grpSpPr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7904851" y="2836323"/>
              <a:ext cx="544392" cy="180933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spc="633" dirty="0">
                  <a:solidFill>
                    <a:srgbClr val="002060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美好愿景</a:t>
              </a:r>
              <a:endParaRPr lang="zh-CN" altLang="en-US" sz="2530" b="1" spc="633" dirty="0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7750807" y="1936638"/>
              <a:ext cx="852155" cy="7700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640" b="1" dirty="0">
                  <a:solidFill>
                    <a:prstClr val="black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五</a:t>
              </a:r>
              <a:endParaRPr lang="zh-CN" altLang="en-US" sz="4640" b="1" dirty="0">
                <a:solidFill>
                  <a:prstClr val="black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411177" y="2121111"/>
            <a:ext cx="898708" cy="2790046"/>
            <a:chOff x="7750807" y="1936638"/>
            <a:chExt cx="852155" cy="2645522"/>
          </a:xfrm>
        </p:grpSpPr>
        <p:sp>
          <p:nvSpPr>
            <p:cNvPr id="43" name="文本框 42"/>
            <p:cNvSpPr txBox="1"/>
            <p:nvPr/>
          </p:nvSpPr>
          <p:spPr>
            <a:xfrm>
              <a:off x="7879450" y="2846400"/>
              <a:ext cx="544392" cy="17357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530" b="1" spc="633" dirty="0" smtClean="0">
                  <a:solidFill>
                    <a:srgbClr val="002060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研究成果</a:t>
              </a:r>
              <a:endParaRPr lang="zh-CN" altLang="en-US" sz="2530" b="1" spc="633" dirty="0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750807" y="1936638"/>
              <a:ext cx="852155" cy="7700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640" b="1" dirty="0">
                  <a:solidFill>
                    <a:prstClr val="black"/>
                  </a:solidFill>
                  <a:latin typeface="Arial" panose="020B0604020202020204" pitchFamily="34" charset="0"/>
                  <a:ea typeface="思源宋体 CN Medium" panose="02020500000000000000" pitchFamily="18" charset="-122"/>
                  <a:sym typeface="Arial" panose="020B0604020202020204" pitchFamily="34" charset="0"/>
                </a:rPr>
                <a:t>四</a:t>
              </a:r>
              <a:endParaRPr lang="zh-CN" altLang="en-US" sz="4640" b="1" dirty="0">
                <a:solidFill>
                  <a:prstClr val="black"/>
                </a:solidFill>
                <a:latin typeface="Arial" panose="020B0604020202020204" pitchFamily="34" charset="0"/>
                <a:ea typeface="思源宋体 CN Medium" panose="02020500000000000000" pitchFamily="18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35157" r="55572" b="34587"/>
          <a:stretch>
            <a:fillRect/>
          </a:stretch>
        </p:blipFill>
        <p:spPr>
          <a:xfrm>
            <a:off x="4845136" y="1952883"/>
            <a:ext cx="1180192" cy="118689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35157" r="55572" b="34587"/>
          <a:stretch>
            <a:fillRect/>
          </a:stretch>
        </p:blipFill>
        <p:spPr>
          <a:xfrm>
            <a:off x="5983608" y="1966277"/>
            <a:ext cx="1180192" cy="11868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35157" r="55572" b="34587"/>
          <a:stretch>
            <a:fillRect/>
          </a:stretch>
        </p:blipFill>
        <p:spPr>
          <a:xfrm>
            <a:off x="7108687" y="1939489"/>
            <a:ext cx="1180192" cy="11868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35157" r="55572" b="34587"/>
          <a:stretch>
            <a:fillRect/>
          </a:stretch>
        </p:blipFill>
        <p:spPr>
          <a:xfrm>
            <a:off x="8193585" y="1899308"/>
            <a:ext cx="1180192" cy="118689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35157" r="55572" b="34587"/>
          <a:stretch>
            <a:fillRect/>
          </a:stretch>
        </p:blipFill>
        <p:spPr>
          <a:xfrm>
            <a:off x="9278482" y="1885914"/>
            <a:ext cx="1180192" cy="1186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0" y="2201871"/>
            <a:ext cx="1068388" cy="2185987"/>
          </a:xfrm>
          <a:custGeom>
            <a:avLst/>
            <a:gdLst>
              <a:gd name="connsiteX0" fmla="*/ 0 w 759723"/>
              <a:gd name="connsiteY0" fmla="*/ 0 h 1554551"/>
              <a:gd name="connsiteX1" fmla="*/ 759723 w 759723"/>
              <a:gd name="connsiteY1" fmla="*/ 0 h 1554551"/>
              <a:gd name="connsiteX2" fmla="*/ 759723 w 759723"/>
              <a:gd name="connsiteY2" fmla="*/ 1554551 h 1554551"/>
              <a:gd name="connsiteX3" fmla="*/ 0 w 759723"/>
              <a:gd name="connsiteY3" fmla="*/ 1554551 h 1554551"/>
              <a:gd name="connsiteX4" fmla="*/ 0 w 759723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723" h="1554551">
                <a:moveTo>
                  <a:pt x="0" y="0"/>
                </a:moveTo>
                <a:lnTo>
                  <a:pt x="759723" y="0"/>
                </a:lnTo>
                <a:lnTo>
                  <a:pt x="759723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13" name="任意多边形 12"/>
          <p:cNvSpPr/>
          <p:nvPr/>
        </p:nvSpPr>
        <p:spPr>
          <a:xfrm>
            <a:off x="1562100" y="2201871"/>
            <a:ext cx="11296650" cy="2185987"/>
          </a:xfrm>
          <a:custGeom>
            <a:avLst/>
            <a:gdLst>
              <a:gd name="connsiteX0" fmla="*/ 0 w 8033094"/>
              <a:gd name="connsiteY0" fmla="*/ 0 h 1554551"/>
              <a:gd name="connsiteX1" fmla="*/ 8033094 w 8033094"/>
              <a:gd name="connsiteY1" fmla="*/ 0 h 1554551"/>
              <a:gd name="connsiteX2" fmla="*/ 8033094 w 8033094"/>
              <a:gd name="connsiteY2" fmla="*/ 1554551 h 1554551"/>
              <a:gd name="connsiteX3" fmla="*/ 0 w 8033094"/>
              <a:gd name="connsiteY3" fmla="*/ 1554551 h 1554551"/>
              <a:gd name="connsiteX4" fmla="*/ 0 w 8033094"/>
              <a:gd name="connsiteY4" fmla="*/ 0 h 15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3094" h="1554551">
                <a:moveTo>
                  <a:pt x="0" y="0"/>
                </a:moveTo>
                <a:lnTo>
                  <a:pt x="8033094" y="0"/>
                </a:lnTo>
                <a:lnTo>
                  <a:pt x="8033094" y="1554551"/>
                </a:lnTo>
                <a:lnTo>
                  <a:pt x="0" y="1554551"/>
                </a:lnTo>
                <a:lnTo>
                  <a:pt x="0" y="0"/>
                </a:lnTo>
                <a:close/>
              </a:path>
            </a:pathLst>
          </a:custGeom>
          <a:solidFill>
            <a:srgbClr val="55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3" name="椭圆 2"/>
          <p:cNvSpPr/>
          <p:nvPr/>
        </p:nvSpPr>
        <p:spPr>
          <a:xfrm>
            <a:off x="2741231" y="1645390"/>
            <a:ext cx="3207186" cy="320701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381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905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82" tIns="48092" rIns="96182" bIns="4809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dirty="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836996" y="2752733"/>
            <a:ext cx="1279525" cy="962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182" tIns="48092" rIns="96182" bIns="48092">
            <a:spAutoFit/>
          </a:bodyPr>
          <a:lstStyle/>
          <a:p>
            <a:r>
              <a:rPr lang="en-US" altLang="zh-CN" sz="5600" dirty="0">
                <a:solidFill>
                  <a:srgbClr val="5596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5600" dirty="0">
              <a:solidFill>
                <a:srgbClr val="5596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000875" y="2830521"/>
            <a:ext cx="3846109" cy="1020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6182" tIns="48092" rIns="96182" bIns="48092">
            <a:spAutoFit/>
          </a:bodyPr>
          <a:lstStyle/>
          <a:p>
            <a:pPr marL="299720" indent="-299720">
              <a:buFont typeface="Wingdings" panose="05000000000000000000" pitchFamily="2" charset="2"/>
              <a:buChar char="l"/>
            </a:pPr>
            <a:r>
              <a:rPr lang="zh-CN" altLang="en-US" sz="6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学校简介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special"/>
  <p:tag name="KSO_WM_TEMPLATE_INDEX" val="2016109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.xml><?xml version="1.0" encoding="utf-8"?>
<p:tagLst xmlns:p="http://schemas.openxmlformats.org/presentationml/2006/main">
  <p:tag name="KSO_WM_TAG_VERSION" val="1.0"/>
  <p:tag name="KSO_WM_TEMPLATE_CATEGORY" val="special"/>
  <p:tag name="KSO_WM_TEMPLATE_INDEX" val="20161091"/>
</p:tagLst>
</file>

<file path=ppt/tags/tag2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34.xml><?xml version="1.0" encoding="utf-8"?>
<p:tagLst xmlns:p="http://schemas.openxmlformats.org/presentationml/2006/main">
  <p:tag name="commondata" val="eyJoZGlkIjoiZGE5N2RlZDUwYWZkMTRkNDM5ZWFjYTNiZmRlMDk3YjA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第一PPT，www.1ppt.com">
  <a:themeElements>
    <a:clrScheme name="自定义 4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7570"/>
      </a:accent1>
      <a:accent2>
        <a:srgbClr val="5FC7A4"/>
      </a:accent2>
      <a:accent3>
        <a:srgbClr val="277570"/>
      </a:accent3>
      <a:accent4>
        <a:srgbClr val="5FC7A4"/>
      </a:accent4>
      <a:accent5>
        <a:srgbClr val="277570"/>
      </a:accent5>
      <a:accent6>
        <a:srgbClr val="5FC7A4"/>
      </a:accent6>
      <a:hlink>
        <a:srgbClr val="277570"/>
      </a:hlink>
      <a:folHlink>
        <a:srgbClr val="5FC7A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思源宋体 CN Medium"/>
        <a:ea typeface="思源宋体 CN Medium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自定义设计方案">
  <a:themeElements>
    <a:clrScheme name="自定义 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C94"/>
      </a:accent1>
      <a:accent2>
        <a:srgbClr val="BFBFBF"/>
      </a:accent2>
      <a:accent3>
        <a:srgbClr val="3B5C94"/>
      </a:accent3>
      <a:accent4>
        <a:srgbClr val="BFBFBF"/>
      </a:accent4>
      <a:accent5>
        <a:srgbClr val="3B5C94"/>
      </a:accent5>
      <a:accent6>
        <a:srgbClr val="BFBFBF"/>
      </a:accent6>
      <a:hlink>
        <a:srgbClr val="3B5C9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6133</Words>
  <Application>WPS 演示</Application>
  <PresentationFormat>自定义</PresentationFormat>
  <Paragraphs>567</Paragraphs>
  <Slides>60</Slides>
  <Notes>144</Notes>
  <HiddenSlides>0</HiddenSlides>
  <MMClips>0</MMClips>
  <ScaleCrop>false</ScaleCrop>
  <HeadingPairs>
    <vt:vector size="6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19</vt:i4>
      </vt:variant>
      <vt:variant>
        <vt:lpstr>幻灯片标题</vt:lpstr>
      </vt:variant>
      <vt:variant>
        <vt:i4>60</vt:i4>
      </vt:variant>
    </vt:vector>
  </HeadingPairs>
  <TitlesOfParts>
    <vt:vector size="117" baseType="lpstr">
      <vt:lpstr>Arial</vt:lpstr>
      <vt:lpstr>宋体</vt:lpstr>
      <vt:lpstr>Wingdings</vt:lpstr>
      <vt:lpstr>Calibri</vt:lpstr>
      <vt:lpstr>Calibri Light</vt:lpstr>
      <vt:lpstr>微软雅黑</vt:lpstr>
      <vt:lpstr>微软雅黑 Light</vt:lpstr>
      <vt:lpstr>Calibri Light</vt:lpstr>
      <vt:lpstr>Calibri</vt:lpstr>
      <vt:lpstr>思源宋体 CN Medium</vt:lpstr>
      <vt:lpstr>Aa润行体 (非商业使用)</vt:lpstr>
      <vt:lpstr>阿里巴巴普惠体 Medium</vt:lpstr>
      <vt:lpstr>等线</vt:lpstr>
      <vt:lpstr>楷体</vt:lpstr>
      <vt:lpstr>Times New Roman</vt:lpstr>
      <vt:lpstr>思源宋体 CN Medium</vt:lpstr>
      <vt:lpstr>Arial Unicode MS</vt:lpstr>
      <vt:lpstr>黑体</vt:lpstr>
      <vt:lpstr>幼圆</vt:lpstr>
      <vt:lpstr>方正粗黑宋简体</vt:lpstr>
      <vt:lpstr>Agency FB</vt:lpstr>
      <vt:lpstr>华文楷体</vt:lpstr>
      <vt:lpstr>华文新魏</vt:lpstr>
      <vt:lpstr>Impact</vt:lpstr>
      <vt:lpstr>Times New Roman</vt:lpstr>
      <vt:lpstr>华文行楷</vt:lpstr>
      <vt:lpstr>hakuyoxingshu7000</vt:lpstr>
      <vt:lpstr>Andalus</vt:lpstr>
      <vt:lpstr>Segoe Print</vt:lpstr>
      <vt:lpstr>叶根友毛笔行书2.0版</vt:lpstr>
      <vt:lpstr>华文琥珀</vt:lpstr>
      <vt:lpstr>Century Gothic</vt:lpstr>
      <vt:lpstr>楷体_GB2312</vt:lpstr>
      <vt:lpstr>新宋体</vt:lpstr>
      <vt:lpstr>Helvetica</vt:lpstr>
      <vt:lpstr>STHeiti Light</vt:lpstr>
      <vt:lpstr>思源宋体 CN Medium</vt:lpstr>
      <vt:lpstr>Malgun Gothic</vt:lpstr>
      <vt:lpstr>自定义设计方案</vt:lpstr>
      <vt:lpstr>3_Office 主题</vt:lpstr>
      <vt:lpstr>5_Office 主题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第一PPT，www.1ppt.com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课堂教学评价维度引导</vt:lpstr>
      <vt:lpstr>PowerPoint 演示文稿</vt:lpstr>
      <vt:lpstr>PowerPoint 演示文稿</vt:lpstr>
      <vt:lpstr>PowerPoint 演示文稿</vt:lpstr>
      <vt:lpstr>PowerPoint 演示文稿</vt:lpstr>
      <vt:lpstr>    1-2  校本研讨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1-3党员引领       —党员工作室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bt272</dc:title>
  <dc:creator/>
  <cp:lastModifiedBy>宁对对</cp:lastModifiedBy>
  <cp:revision>25</cp:revision>
  <dcterms:created xsi:type="dcterms:W3CDTF">2016-12-13T18:48:00Z</dcterms:created>
  <dcterms:modified xsi:type="dcterms:W3CDTF">2024-10-01T09:57:38Z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0F45DCC2A5BE4E18A464221F987739EA_12</vt:lpwstr>
  </property>
</Properties>
</file>